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86" r:id="rId7"/>
    <p:sldId id="287" r:id="rId8"/>
    <p:sldId id="262" r:id="rId9"/>
    <p:sldId id="263" r:id="rId10"/>
    <p:sldId id="264" r:id="rId11"/>
    <p:sldId id="265" r:id="rId12"/>
    <p:sldId id="288" r:id="rId13"/>
    <p:sldId id="266" r:id="rId14"/>
    <p:sldId id="267" r:id="rId15"/>
    <p:sldId id="268" r:id="rId16"/>
    <p:sldId id="289" r:id="rId17"/>
    <p:sldId id="269" r:id="rId18"/>
    <p:sldId id="270" r:id="rId19"/>
    <p:sldId id="271" r:id="rId20"/>
    <p:sldId id="272" r:id="rId21"/>
    <p:sldId id="273" r:id="rId22"/>
    <p:sldId id="274" r:id="rId23"/>
    <p:sldId id="275" r:id="rId24"/>
    <p:sldId id="276" r:id="rId25"/>
    <p:sldId id="277" r:id="rId26"/>
    <p:sldId id="278" r:id="rId27"/>
    <p:sldId id="279" r:id="rId28"/>
    <p:sldId id="280" r:id="rId29"/>
    <p:sldId id="281" r:id="rId30"/>
    <p:sldId id="282" r:id="rId31"/>
    <p:sldId id="283" r:id="rId32"/>
    <p:sldId id="284" r:id="rId33"/>
    <p:sldId id="285" r:id="rId34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CE3"/>
    <a:srgbClr val="00BB1C"/>
    <a:srgbClr val="FF3B3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C89EF96-8CEA-46FF-86C4-4CE0E7609802}" styleName="Светлый стиль 3 — акцент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1" d="100"/>
          <a:sy n="81" d="100"/>
        </p:scale>
        <p:origin x="648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1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2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3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4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400" b="0" i="0" u="none" strike="noStrike" kern="1200" spc="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0"/>
          <c:y val="0.1782318460192476"/>
          <c:w val="1"/>
          <c:h val="0.82068853893263338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Вам нравится учится в ЮФМЛ?</c:v>
                </c:pt>
              </c:strCache>
            </c:strRef>
          </c:tx>
          <c:spPr>
            <a:solidFill>
              <a:srgbClr val="006CE3"/>
            </a:solidFill>
          </c:spPr>
          <c:explosion val="32"/>
          <c:dPt>
            <c:idx val="0"/>
            <c:bubble3D val="0"/>
            <c:spPr>
              <a:solidFill>
                <a:srgbClr val="006CE3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</c:dPt>
          <c:dPt>
            <c:idx val="1"/>
            <c:bubble3D val="0"/>
            <c:explosion val="10"/>
            <c:spPr>
              <a:solidFill>
                <a:srgbClr val="FF3B39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D8CB-4AC2-8DA5-4CB0A81B0E15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 xmlns:c16r2="http://schemas.microsoft.com/office/drawing/2015/06/chart"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Лист1!$A$2:$A$3</c:f>
              <c:strCache>
                <c:ptCount val="2"/>
                <c:pt idx="0">
                  <c:v>Да</c:v>
                </c:pt>
                <c:pt idx="1">
                  <c:v>Нет</c:v>
                </c:pt>
              </c:strCache>
            </c:strRef>
          </c:cat>
          <c:val>
            <c:numRef>
              <c:f>Лист1!$B$2:$B$3</c:f>
              <c:numCache>
                <c:formatCode>0%</c:formatCode>
                <c:ptCount val="2"/>
                <c:pt idx="0">
                  <c:v>0.87</c:v>
                </c:pt>
                <c:pt idx="1">
                  <c:v>0.13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D8CB-4AC2-8DA5-4CB0A81B0E1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58471259842519685"/>
          <c:y val="0.16865208515602212"/>
          <c:w val="0.10036638779527561"/>
          <c:h val="0.13134791484397784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 dirty="0">
                <a:solidFill>
                  <a:schemeClr val="tx1"/>
                </a:solidFill>
              </a:rPr>
              <a:t>Вы каждый день читаете</a:t>
            </a:r>
            <a:r>
              <a:rPr lang="en-US" dirty="0">
                <a:solidFill>
                  <a:schemeClr val="tx1"/>
                </a:solidFill>
              </a:rPr>
              <a:t>?</a:t>
            </a:r>
            <a:endParaRPr lang="ru-RU" dirty="0">
              <a:solidFill>
                <a:schemeClr val="tx1"/>
              </a:solidFill>
            </a:endParaRPr>
          </a:p>
          <a:p>
            <a:pPr>
              <a:defRPr/>
            </a:pPr>
            <a:r>
              <a:rPr lang="en-US" b="1" dirty="0">
                <a:solidFill>
                  <a:srgbClr val="00BB1C"/>
                </a:solidFill>
                <a:sym typeface="Wingdings" panose="05000000000000000000" pitchFamily="2" charset="2"/>
              </a:rPr>
              <a:t></a:t>
            </a:r>
            <a:r>
              <a:rPr lang="ru-RU" b="1" dirty="0">
                <a:solidFill>
                  <a:srgbClr val="00BB1C"/>
                </a:solidFill>
                <a:sym typeface="Wingdings" panose="05000000000000000000" pitchFamily="2" charset="2"/>
              </a:rPr>
              <a:t> Да</a:t>
            </a:r>
            <a:endParaRPr lang="ru-RU" b="1" dirty="0">
              <a:solidFill>
                <a:srgbClr val="00BB1C"/>
              </a:solidFill>
            </a:endParaRP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bar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solidFill>
              <a:srgbClr val="006CE3"/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layout/>
              <c:tx>
                <c:rich>
                  <a:bodyPr/>
                  <a:lstStyle/>
                  <a:p>
                    <a:fld id="{F5B994A2-0FEE-42FA-8ECE-3273A16A15F6}" type="VALUE">
                      <a:rPr lang="en-US" baseline="0" smtClean="0"/>
                      <a:pPr/>
                      <a:t>[ЗНАЧЕНИЕ]</a:t>
                    </a:fld>
                    <a:endParaRPr lang="ru-RU"/>
                  </a:p>
                </c:rich>
              </c:tx>
              <c:showLegendKey val="0"/>
              <c:showVal val="1"/>
              <c:showCatName val="1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7-33F1-44E0-B825-5A7B909F8FAD}"/>
                </c:ex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</c:extLst>
            </c:dLbl>
            <c:dLbl>
              <c:idx val="1"/>
              <c:layout/>
              <c:tx>
                <c:rich>
                  <a:bodyPr/>
                  <a:lstStyle/>
                  <a:p>
                    <a:fld id="{0F71780A-A512-43F4-81E4-8E8BE9D7B986}" type="VALUE">
                      <a:rPr lang="en-US" baseline="0" smtClean="0"/>
                      <a:pPr/>
                      <a:t>[ЗНАЧЕНИЕ]</a:t>
                    </a:fld>
                    <a:endParaRPr lang="ru-RU"/>
                  </a:p>
                </c:rich>
              </c:tx>
              <c:showLegendKey val="0"/>
              <c:showVal val="1"/>
              <c:showCatName val="1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6-33F1-44E0-B825-5A7B909F8FAD}"/>
                </c:ex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</c:extLst>
            </c:dLbl>
            <c:dLbl>
              <c:idx val="2"/>
              <c:layout/>
              <c:tx>
                <c:rich>
                  <a:bodyPr/>
                  <a:lstStyle/>
                  <a:p>
                    <a:fld id="{C3C20464-0A40-41FF-969F-0F3E2FB7DEAF}" type="VALUE">
                      <a:rPr lang="en-US" baseline="0" smtClean="0"/>
                      <a:pPr/>
                      <a:t>[ЗНАЧЕНИЕ]</a:t>
                    </a:fld>
                    <a:endParaRPr lang="ru-RU"/>
                  </a:p>
                </c:rich>
              </c:tx>
              <c:showLegendKey val="0"/>
              <c:showVal val="1"/>
              <c:showCatName val="1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5-33F1-44E0-B825-5A7B909F8FAD}"/>
                </c:ex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</c:extLst>
            </c:dLbl>
            <c:dLbl>
              <c:idx val="3"/>
              <c:layout/>
              <c:tx>
                <c:rich>
                  <a:bodyPr/>
                  <a:lstStyle/>
                  <a:p>
                    <a:fld id="{3E9B268F-546F-4DCB-B586-6F24F05A3AB8}" type="VALUE">
                      <a:rPr lang="en-US" baseline="0" smtClean="0"/>
                      <a:pPr/>
                      <a:t>[ЗНАЧЕНИЕ]</a:t>
                    </a:fld>
                    <a:endParaRPr lang="ru-RU"/>
                  </a:p>
                </c:rich>
              </c:tx>
              <c:showLegendKey val="0"/>
              <c:showVal val="1"/>
              <c:showCatName val="1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4-33F1-44E0-B825-5A7B909F8FAD}"/>
                </c:ex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</c:extLst>
            </c:dLbl>
            <c:dLbl>
              <c:idx val="4"/>
              <c:layout/>
              <c:tx>
                <c:rich>
                  <a:bodyPr/>
                  <a:lstStyle/>
                  <a:p>
                    <a:fld id="{5581D8D2-97DD-493D-A9E8-97841F0348BD}" type="CELLREF">
                      <a:rPr lang="en-US" smtClean="0"/>
                      <a:pPr/>
                      <a:t>[ССЫЛКА НА ЯЧЕЙКУ]</a:t>
                    </a:fld>
                    <a:r>
                      <a:rPr lang="en-US" baseline="0" dirty="0"/>
                      <a:t> </a:t>
                    </a:r>
                    <a:fld id="{354E1337-4144-4834-8E4C-BF5BA21C819E}" type="VALUE">
                      <a:rPr lang="en-US" baseline="0"/>
                      <a:pPr/>
                      <a:t>[ЗНАЧЕНИЕ]</a:t>
                    </a:fld>
                    <a:endParaRPr lang="en-US" baseline="0" dirty="0"/>
                  </a:p>
                </c:rich>
              </c:tx>
              <c:showLegendKey val="0"/>
              <c:showVal val="1"/>
              <c:showCatName val="1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3-33F1-44E0-B825-5A7B909F8FAD}"/>
                </c:ext>
                <c:ext xmlns:c15="http://schemas.microsoft.com/office/drawing/2012/chart" uri="{CE6537A1-D6FC-4f65-9D91-7224C49458BB}">
                  <c15:layout/>
                  <c15:dlblFieldTable>
                    <c15:dlblFTEntry>
                      <c15:txfldGUID>{5581D8D2-97DD-493D-A9E8-97841F0348BD}</c15:txfldGUID>
                      <c15:f>Лист1!$C$6</c15:f>
                      <c15:dlblFieldTableCache>
                        <c:ptCount val="1"/>
                      </c15:dlblFieldTableCache>
                    </c15:dlblFTEntry>
                  </c15:dlblFieldTable>
                  <c15:showDataLabelsRange val="0"/>
                </c:ext>
              </c:extLst>
            </c:dLbl>
            <c:spPr>
              <a:solidFill>
                <a:prstClr val="white"/>
              </a:solidFill>
              <a:ln>
                <a:solidFill>
                  <a:prstClr val="black">
                    <a:lumMod val="25000"/>
                    <a:lumOff val="75000"/>
                  </a:prstClr>
                </a:solidFill>
              </a:ln>
              <a:effectLst/>
            </c:spPr>
            <c:txPr>
              <a:bodyPr rot="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dk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1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pPr xmlns:c15="http://schemas.microsoft.com/office/drawing/2012/chart">
                  <a:prstGeom prst="wedgeRectCallout">
                    <a:avLst/>
                  </a:prstGeom>
                  <a:noFill/>
                  <a:ln>
                    <a:noFill/>
                  </a:ln>
                </c15:spPr>
                <c15:showLeaderLines val="0"/>
              </c:ext>
            </c:extLst>
          </c:dLbls>
          <c:cat>
            <c:strRef>
              <c:f>Лист1!$A$2:$A$6</c:f>
              <c:strCache>
                <c:ptCount val="5"/>
                <c:pt idx="0">
                  <c:v>Пенсионеры</c:v>
                </c:pt>
                <c:pt idx="1">
                  <c:v>Люди от 40 до 60 лет</c:v>
                </c:pt>
                <c:pt idx="2">
                  <c:v>Люди от 20 до 40 лет</c:v>
                </c:pt>
                <c:pt idx="3">
                  <c:v>Подростки</c:v>
                </c:pt>
                <c:pt idx="4">
                  <c:v>Дети</c:v>
                </c:pt>
              </c:strCache>
            </c:strRef>
          </c:cat>
          <c:val>
            <c:numRef>
              <c:f>Лист1!$B$2:$B$6</c:f>
              <c:numCache>
                <c:formatCode>0%</c:formatCode>
                <c:ptCount val="5"/>
                <c:pt idx="0">
                  <c:v>0.67</c:v>
                </c:pt>
                <c:pt idx="1">
                  <c:v>0.59</c:v>
                </c:pt>
                <c:pt idx="2">
                  <c:v>0.53</c:v>
                </c:pt>
                <c:pt idx="3">
                  <c:v>0.44</c:v>
                </c:pt>
                <c:pt idx="4">
                  <c:v>0.38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33F1-44E0-B825-5A7B909F8FA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1"/>
        <c:shape val="box"/>
        <c:axId val="-764854368"/>
        <c:axId val="-764856000"/>
        <c:axId val="0"/>
      </c:bar3DChart>
      <c:catAx>
        <c:axId val="-764854368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-764856000"/>
        <c:crosses val="autoZero"/>
        <c:auto val="1"/>
        <c:lblAlgn val="ctr"/>
        <c:lblOffset val="100"/>
        <c:noMultiLvlLbl val="0"/>
      </c:catAx>
      <c:valAx>
        <c:axId val="-764856000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-76485436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400" b="0" i="0" u="none" strike="noStrike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ru-RU" sz="2400" dirty="0">
                <a:solidFill>
                  <a:schemeClr val="tx1"/>
                </a:solidFill>
              </a:rPr>
              <a:t>Выбор предметов ЕГЭ студентами ЮФМЛ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400" b="0" i="0" u="none" strike="noStrike" kern="1200" spc="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plotArea>
      <c:layout/>
      <c:barChart>
        <c:barDir val="col"/>
        <c:grouping val="percent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информатика</c:v>
                </c:pt>
              </c:strCache>
            </c:strRef>
          </c:tx>
          <c:spPr>
            <a:solidFill>
              <a:srgbClr val="006CE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inBase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Лист1!$A$2:$A$5</c:f>
              <c:numCache>
                <c:formatCode>General</c:formatCode>
                <c:ptCount val="4"/>
                <c:pt idx="0">
                  <c:v>2020</c:v>
                </c:pt>
                <c:pt idx="1">
                  <c:v>2021</c:v>
                </c:pt>
                <c:pt idx="2">
                  <c:v>2022</c:v>
                </c:pt>
                <c:pt idx="3">
                  <c:v>2023</c:v>
                </c:pt>
              </c:numCache>
            </c:num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28</c:v>
                </c:pt>
                <c:pt idx="1">
                  <c:v>32</c:v>
                </c:pt>
                <c:pt idx="2">
                  <c:v>35</c:v>
                </c:pt>
                <c:pt idx="3">
                  <c:v>40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3FE7-441C-8ED7-AB01F2C91180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физика</c:v>
                </c:pt>
              </c:strCache>
            </c:strRef>
          </c:tx>
          <c:spPr>
            <a:solidFill>
              <a:srgbClr val="FF3B39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inBase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Лист1!$A$2:$A$5</c:f>
              <c:numCache>
                <c:formatCode>General</c:formatCode>
                <c:ptCount val="4"/>
                <c:pt idx="0">
                  <c:v>2020</c:v>
                </c:pt>
                <c:pt idx="1">
                  <c:v>2021</c:v>
                </c:pt>
                <c:pt idx="2">
                  <c:v>2022</c:v>
                </c:pt>
                <c:pt idx="3">
                  <c:v>2023</c:v>
                </c:pt>
              </c:numCache>
            </c:numRef>
          </c:cat>
          <c:val>
            <c:numRef>
              <c:f>Лист1!$C$2:$C$5</c:f>
              <c:numCache>
                <c:formatCode>General</c:formatCode>
                <c:ptCount val="4"/>
                <c:pt idx="0">
                  <c:v>30</c:v>
                </c:pt>
                <c:pt idx="1">
                  <c:v>32</c:v>
                </c:pt>
                <c:pt idx="2">
                  <c:v>28</c:v>
                </c:pt>
                <c:pt idx="3">
                  <c:v>21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3FE7-441C-8ED7-AB01F2C91180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обществознание</c:v>
                </c:pt>
              </c:strCache>
            </c:strRef>
          </c:tx>
          <c:spPr>
            <a:solidFill>
              <a:srgbClr val="00BB1C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inBase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Лист1!$A$2:$A$5</c:f>
              <c:numCache>
                <c:formatCode>General</c:formatCode>
                <c:ptCount val="4"/>
                <c:pt idx="0">
                  <c:v>2020</c:v>
                </c:pt>
                <c:pt idx="1">
                  <c:v>2021</c:v>
                </c:pt>
                <c:pt idx="2">
                  <c:v>2022</c:v>
                </c:pt>
                <c:pt idx="3">
                  <c:v>2023</c:v>
                </c:pt>
              </c:numCache>
            </c:numRef>
          </c:cat>
          <c:val>
            <c:numRef>
              <c:f>Лист1!$D$2:$D$5</c:f>
              <c:numCache>
                <c:formatCode>General</c:formatCode>
                <c:ptCount val="4"/>
                <c:pt idx="0">
                  <c:v>12</c:v>
                </c:pt>
                <c:pt idx="1">
                  <c:v>6</c:v>
                </c:pt>
                <c:pt idx="2">
                  <c:v>7</c:v>
                </c:pt>
                <c:pt idx="3">
                  <c:v>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3FE7-441C-8ED7-AB01F2C9118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4"/>
        <c:overlap val="100"/>
        <c:axId val="-764859808"/>
        <c:axId val="-764853824"/>
      </c:barChart>
      <c:catAx>
        <c:axId val="-76485980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-764853824"/>
        <c:crosses val="autoZero"/>
        <c:auto val="1"/>
        <c:lblAlgn val="ctr"/>
        <c:lblOffset val="100"/>
        <c:noMultiLvlLbl val="0"/>
      </c:catAx>
      <c:valAx>
        <c:axId val="-76485382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-76485980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ru-RU" dirty="0">
                <a:solidFill>
                  <a:schemeClr val="tx1"/>
                </a:solidFill>
              </a:rPr>
              <a:t>Возрастной состав населения ХМАО – Югры (2021 г.)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Возраст, лет</c:v>
                </c:pt>
              </c:strCache>
            </c:strRef>
          </c:tx>
          <c:spPr>
            <a:solidFill>
              <a:srgbClr val="006CE3"/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layout/>
              <c:tx>
                <c:rich>
                  <a:bodyPr/>
                  <a:lstStyle/>
                  <a:p>
                    <a:fld id="{F6349811-F6AD-46A2-8FF3-DE42BEEAFE67}" type="VALUE">
                      <a:rPr lang="en-US" baseline="0" smtClean="0"/>
                      <a:pPr/>
                      <a:t>[ЗНАЧЕНИЕ]</a:t>
                    </a:fld>
                    <a:endParaRPr lang="ru-RU"/>
                  </a:p>
                </c:rich>
              </c:tx>
              <c:showLegendKey val="0"/>
              <c:showVal val="1"/>
              <c:showCatName val="1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3-41AD-4A4F-9F2B-29842A9404DD}"/>
                </c:ex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</c:extLst>
            </c:dLbl>
            <c:dLbl>
              <c:idx val="1"/>
              <c:layout/>
              <c:tx>
                <c:rich>
                  <a:bodyPr/>
                  <a:lstStyle/>
                  <a:p>
                    <a:fld id="{F5783724-F250-4E07-B8A3-B1B10E590C42}" type="VALUE">
                      <a:rPr lang="en-US" baseline="0" smtClean="0"/>
                      <a:pPr/>
                      <a:t>[ЗНАЧЕНИЕ]</a:t>
                    </a:fld>
                    <a:endParaRPr lang="ru-RU"/>
                  </a:p>
                </c:rich>
              </c:tx>
              <c:showLegendKey val="0"/>
              <c:showVal val="1"/>
              <c:showCatName val="1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4-41AD-4A4F-9F2B-29842A9404DD}"/>
                </c:ex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</c:extLst>
            </c:dLbl>
            <c:dLbl>
              <c:idx val="2"/>
              <c:layout/>
              <c:tx>
                <c:rich>
                  <a:bodyPr/>
                  <a:lstStyle/>
                  <a:p>
                    <a:fld id="{7E172DCB-77CB-4405-88E1-58BA772DD87A}" type="VALUE">
                      <a:rPr lang="en-US" baseline="0" smtClean="0"/>
                      <a:pPr/>
                      <a:t>[ЗНАЧЕНИЕ]</a:t>
                    </a:fld>
                    <a:endParaRPr lang="ru-RU"/>
                  </a:p>
                </c:rich>
              </c:tx>
              <c:showLegendKey val="0"/>
              <c:showVal val="1"/>
              <c:showCatName val="1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5-41AD-4A4F-9F2B-29842A9404DD}"/>
                </c:ex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</c:extLst>
            </c:dLbl>
            <c:dLbl>
              <c:idx val="3"/>
              <c:layout/>
              <c:tx>
                <c:rich>
                  <a:bodyPr/>
                  <a:lstStyle/>
                  <a:p>
                    <a:fld id="{D905DEEE-F5D3-4369-86FA-C951506E8056}" type="VALUE">
                      <a:rPr lang="en-US" baseline="0" smtClean="0"/>
                      <a:pPr/>
                      <a:t>[ЗНАЧЕНИЕ]</a:t>
                    </a:fld>
                    <a:endParaRPr lang="ru-RU"/>
                  </a:p>
                </c:rich>
              </c:tx>
              <c:showLegendKey val="0"/>
              <c:showVal val="1"/>
              <c:showCatName val="1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6-41AD-4A4F-9F2B-29842A9404DD}"/>
                </c:ex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</c:extLst>
            </c:dLbl>
            <c:dLbl>
              <c:idx val="4"/>
              <c:layout/>
              <c:tx>
                <c:rich>
                  <a:bodyPr/>
                  <a:lstStyle/>
                  <a:p>
                    <a:fld id="{DD9A2DE8-8A14-477E-B891-F4037D5BB1AA}" type="VALUE">
                      <a:rPr lang="en-US" baseline="0" smtClean="0"/>
                      <a:pPr/>
                      <a:t>[ЗНАЧЕНИЕ]</a:t>
                    </a:fld>
                    <a:endParaRPr lang="ru-RU"/>
                  </a:p>
                </c:rich>
              </c:tx>
              <c:showLegendKey val="0"/>
              <c:showVal val="1"/>
              <c:showCatName val="1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7-41AD-4A4F-9F2B-29842A9404DD}"/>
                </c:ex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</c:extLst>
            </c:dLbl>
            <c:dLbl>
              <c:idx val="5"/>
              <c:layout/>
              <c:tx>
                <c:rich>
                  <a:bodyPr/>
                  <a:lstStyle/>
                  <a:p>
                    <a:fld id="{86C1EFAA-8874-45DA-9FA5-B278B1DDCE8B}" type="VALUE">
                      <a:rPr lang="en-US" baseline="0" smtClean="0"/>
                      <a:pPr/>
                      <a:t>[ЗНАЧЕНИЕ]</a:t>
                    </a:fld>
                    <a:endParaRPr lang="ru-RU"/>
                  </a:p>
                </c:rich>
              </c:tx>
              <c:showLegendKey val="0"/>
              <c:showVal val="1"/>
              <c:showCatName val="1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8-41AD-4A4F-9F2B-29842A9404DD}"/>
                </c:ex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</c:extLst>
            </c:dLbl>
            <c:dLbl>
              <c:idx val="6"/>
              <c:layout/>
              <c:tx>
                <c:rich>
                  <a:bodyPr/>
                  <a:lstStyle/>
                  <a:p>
                    <a:fld id="{970AE8C7-B2C8-499B-9D93-1417D390E337}" type="VALUE">
                      <a:rPr lang="en-US" baseline="0" smtClean="0"/>
                      <a:pPr/>
                      <a:t>[ЗНАЧЕНИЕ]</a:t>
                    </a:fld>
                    <a:endParaRPr lang="ru-RU"/>
                  </a:p>
                </c:rich>
              </c:tx>
              <c:showLegendKey val="0"/>
              <c:showVal val="1"/>
              <c:showCatName val="1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9-41AD-4A4F-9F2B-29842A9404DD}"/>
                </c:ex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</c:extLst>
            </c:dLbl>
            <c:dLbl>
              <c:idx val="7"/>
              <c:layout/>
              <c:tx>
                <c:rich>
                  <a:bodyPr/>
                  <a:lstStyle/>
                  <a:p>
                    <a:fld id="{8751DD94-58D3-44EC-95ED-640511761F9D}" type="VALUE">
                      <a:rPr lang="en-US" baseline="0" smtClean="0"/>
                      <a:pPr/>
                      <a:t>[ЗНАЧЕНИЕ]</a:t>
                    </a:fld>
                    <a:endParaRPr lang="ru-RU"/>
                  </a:p>
                </c:rich>
              </c:tx>
              <c:showLegendKey val="0"/>
              <c:showVal val="1"/>
              <c:showCatName val="1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A-41AD-4A4F-9F2B-29842A9404DD}"/>
                </c:ex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</c:extLst>
            </c:dLbl>
            <c:spPr>
              <a:solidFill>
                <a:prstClr val="white"/>
              </a:solidFill>
              <a:ln>
                <a:solidFill>
                  <a:prstClr val="black">
                    <a:lumMod val="25000"/>
                    <a:lumOff val="75000"/>
                  </a:prstClr>
                </a:solidFill>
              </a:ln>
              <a:effectLst/>
            </c:spPr>
            <c:txPr>
              <a:bodyPr rot="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dk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1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pPr xmlns:c15="http://schemas.microsoft.com/office/drawing/2012/chart">
                  <a:prstGeom prst="wedgeRectCallout">
                    <a:avLst/>
                  </a:prstGeom>
                  <a:noFill/>
                  <a:ln>
                    <a:noFill/>
                  </a:ln>
                </c15:spPr>
                <c15:showLeaderLines val="0"/>
              </c:ext>
            </c:extLst>
          </c:dLbls>
          <c:cat>
            <c:strRef>
              <c:f>Лист1!$A$2:$A$9</c:f>
              <c:strCache>
                <c:ptCount val="8"/>
                <c:pt idx="0">
                  <c:v>&lt;10</c:v>
                </c:pt>
                <c:pt idx="1">
                  <c:v>10-20</c:v>
                </c:pt>
                <c:pt idx="2">
                  <c:v>20-30</c:v>
                </c:pt>
                <c:pt idx="3">
                  <c:v>30-40</c:v>
                </c:pt>
                <c:pt idx="4">
                  <c:v>40-50</c:v>
                </c:pt>
                <c:pt idx="5">
                  <c:v>50-60</c:v>
                </c:pt>
                <c:pt idx="6">
                  <c:v>60-70</c:v>
                </c:pt>
                <c:pt idx="7">
                  <c:v>&gt;70</c:v>
                </c:pt>
              </c:strCache>
            </c:strRef>
          </c:cat>
          <c:val>
            <c:numRef>
              <c:f>Лист1!$B$2:$B$9</c:f>
              <c:numCache>
                <c:formatCode>0%</c:formatCode>
                <c:ptCount val="8"/>
                <c:pt idx="0">
                  <c:v>0.12</c:v>
                </c:pt>
                <c:pt idx="1">
                  <c:v>0.15</c:v>
                </c:pt>
                <c:pt idx="2">
                  <c:v>0.14000000000000001</c:v>
                </c:pt>
                <c:pt idx="3">
                  <c:v>0.16</c:v>
                </c:pt>
                <c:pt idx="4">
                  <c:v>0.15</c:v>
                </c:pt>
                <c:pt idx="5">
                  <c:v>0.11</c:v>
                </c:pt>
                <c:pt idx="6">
                  <c:v>0.09</c:v>
                </c:pt>
                <c:pt idx="7">
                  <c:v>0.08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41AD-4A4F-9F2B-29842A9404D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1"/>
        <c:shape val="box"/>
        <c:axId val="-764852192"/>
        <c:axId val="-764850016"/>
        <c:axId val="0"/>
      </c:bar3DChart>
      <c:catAx>
        <c:axId val="-76485219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-764850016"/>
        <c:crosses val="autoZero"/>
        <c:auto val="1"/>
        <c:lblAlgn val="ctr"/>
        <c:lblOffset val="100"/>
        <c:noMultiLvlLbl val="0"/>
      </c:catAx>
      <c:valAx>
        <c:axId val="-76485001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33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ru-RU" dirty="0"/>
                  <a:t>Численность населения, %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33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ru-RU"/>
            </a:p>
          </c:txPr>
        </c:title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-76485219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6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 b="1">
                <a:solidFill>
                  <a:srgbClr val="006CE3"/>
                </a:solidFill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74D6B7-19BA-429B-BBB7-63F26152F37F}" type="datetimeFigureOut">
              <a:rPr lang="ru-RU" smtClean="0"/>
              <a:t>10.02.2023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B362F3-CA44-43FA-8327-AF40CA5DECA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69567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74D6B7-19BA-429B-BBB7-63F26152F37F}" type="datetimeFigureOut">
              <a:rPr lang="ru-RU" smtClean="0"/>
              <a:t>10.02.2023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B362F3-CA44-43FA-8327-AF40CA5DECA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253478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74D6B7-19BA-429B-BBB7-63F26152F37F}" type="datetimeFigureOut">
              <a:rPr lang="ru-RU" smtClean="0"/>
              <a:t>10.02.2023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B362F3-CA44-43FA-8327-AF40CA5DECA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586894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873125"/>
          </a:xfrm>
        </p:spPr>
        <p:txBody>
          <a:bodyPr/>
          <a:lstStyle>
            <a:lvl1pPr>
              <a:defRPr b="1">
                <a:solidFill>
                  <a:srgbClr val="006CE3"/>
                </a:solidFill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1381125"/>
            <a:ext cx="10515600" cy="4795838"/>
          </a:xfrm>
        </p:spPr>
        <p:txBody>
          <a:bodyPr/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74D6B7-19BA-429B-BBB7-63F26152F37F}" type="datetimeFigureOut">
              <a:rPr lang="ru-RU" smtClean="0"/>
              <a:t>10.02.2023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B362F3-CA44-43FA-8327-AF40CA5DECA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99474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74D6B7-19BA-429B-BBB7-63F26152F37F}" type="datetimeFigureOut">
              <a:rPr lang="ru-RU" smtClean="0"/>
              <a:t>10.02.2023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B362F3-CA44-43FA-8327-AF40CA5DECA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89406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006CE3"/>
                </a:solidFill>
              </a:defRPr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74D6B7-19BA-429B-BBB7-63F26152F37F}" type="datetimeFigureOut">
              <a:rPr lang="ru-RU" smtClean="0"/>
              <a:t>10.02.2023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B362F3-CA44-43FA-8327-AF40CA5DECA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100391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74D6B7-19BA-429B-BBB7-63F26152F37F}" type="datetimeFigureOut">
              <a:rPr lang="ru-RU" smtClean="0"/>
              <a:t>10.02.2023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B362F3-CA44-43FA-8327-AF40CA5DECA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147318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74D6B7-19BA-429B-BBB7-63F26152F37F}" type="datetimeFigureOut">
              <a:rPr lang="ru-RU" smtClean="0"/>
              <a:t>10.02.2023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B362F3-CA44-43FA-8327-AF40CA5DECA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36807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74D6B7-19BA-429B-BBB7-63F26152F37F}" type="datetimeFigureOut">
              <a:rPr lang="ru-RU" smtClean="0"/>
              <a:t>10.02.2023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B362F3-CA44-43FA-8327-AF40CA5DECA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276981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74D6B7-19BA-429B-BBB7-63F26152F37F}" type="datetimeFigureOut">
              <a:rPr lang="ru-RU" smtClean="0"/>
              <a:t>10.02.2023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B362F3-CA44-43FA-8327-AF40CA5DECA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600251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74D6B7-19BA-429B-BBB7-63F26152F37F}" type="datetimeFigureOut">
              <a:rPr lang="ru-RU" smtClean="0"/>
              <a:t>10.02.2023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B362F3-CA44-43FA-8327-AF40CA5DECA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687607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A74D6B7-19BA-429B-BBB7-63F26152F37F}" type="datetimeFigureOut">
              <a:rPr lang="ru-RU" smtClean="0"/>
              <a:t>10.02.2023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4B362F3-CA44-43FA-8327-AF40CA5DECA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054686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542926"/>
            <a:ext cx="9144000" cy="3619499"/>
          </a:xfrm>
        </p:spPr>
        <p:txBody>
          <a:bodyPr>
            <a:normAutofit/>
          </a:bodyPr>
          <a:lstStyle/>
          <a:p>
            <a:r>
              <a:rPr lang="ru-RU" b="1" dirty="0"/>
              <a:t>Анкетирование как метод исследования - виды, правила составления, анализ результатов</a:t>
            </a:r>
            <a:endParaRPr lang="ru-RU" dirty="0"/>
          </a:p>
        </p:txBody>
      </p:sp>
      <p:pic>
        <p:nvPicPr>
          <p:cNvPr id="5" name="Picture 8" descr="https://phonoteka.org/uploads/posts/2021-04/1618507909_28-p-fon-dlya-oprosa-32.png">
            <a:extLst>
              <a:ext uri="{FF2B5EF4-FFF2-40B4-BE49-F238E27FC236}">
                <a16:creationId xmlns:a16="http://schemas.microsoft.com/office/drawing/2014/main" xmlns="" id="{4BF1259C-B8A6-439E-B03D-E52F789987B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4054"/>
          <a:stretch/>
        </p:blipFill>
        <p:spPr bwMode="auto">
          <a:xfrm>
            <a:off x="7777162" y="4586277"/>
            <a:ext cx="4162425" cy="22717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0916311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ru-RU" b="1" dirty="0"/>
              <a:t>Основная часть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fontAlgn="base">
              <a:buNone/>
            </a:pPr>
            <a:r>
              <a:rPr lang="ru-RU" dirty="0"/>
              <a:t>Это самая большая часть опроса, которая состоит из блоков вопросов разной формы и сложности. Образец основной части изображен ниже.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63C44015-37BA-4EA4-A413-FECC88C9E172}"/>
              </a:ext>
            </a:extLst>
          </p:cNvPr>
          <p:cNvSpPr txBox="1"/>
          <p:nvPr/>
        </p:nvSpPr>
        <p:spPr>
          <a:xfrm>
            <a:off x="838200" y="2800231"/>
            <a:ext cx="10515600" cy="3877985"/>
          </a:xfrm>
          <a:prstGeom prst="rect">
            <a:avLst/>
          </a:prstGeom>
          <a:solidFill>
            <a:srgbClr val="006CE3"/>
          </a:solidFill>
          <a:ln>
            <a:headEnd type="none" w="med" len="med"/>
            <a:tailEnd type="none" w="med" len="med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marL="342900" indent="-342900">
              <a:spcBef>
                <a:spcPts val="600"/>
              </a:spcBef>
              <a:buAutoNum type="arabicPeriod"/>
            </a:pPr>
            <a:r>
              <a:rPr lang="ru-RU" sz="2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Ведется ли в Вашей организации учёт количества предоставляемых услуг</a:t>
            </a:r>
            <a:r>
              <a:rPr lang="en-US" sz="2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ru-RU" sz="22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806450" lvl="1" indent="95250">
              <a:spcBef>
                <a:spcPts val="600"/>
              </a:spcBef>
            </a:pPr>
            <a:r>
              <a:rPr lang="ru-RU" altLang="ru-RU" sz="22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</a:t>
            </a:r>
            <a:r>
              <a:rPr lang="ru-RU" altLang="ru-RU" sz="2200" i="1" dirty="0">
                <a:latin typeface="Times New Roman" panose="02020603050405020304" pitchFamily="18" charset="0"/>
                <a:cs typeface="Times New Roman" panose="02020603050405020304" pitchFamily="18" charset="0"/>
                <a:sym typeface="Webdings" panose="05030102010509060703" pitchFamily="18" charset="2"/>
              </a:rPr>
              <a:t> да </a:t>
            </a:r>
            <a:r>
              <a:rPr lang="ru-RU" altLang="ru-RU" sz="2200" dirty="0">
                <a:latin typeface="Times New Roman" panose="02020603050405020304" pitchFamily="18" charset="0"/>
                <a:cs typeface="Times New Roman" panose="02020603050405020304" pitchFamily="18" charset="0"/>
                <a:sym typeface="Webdings" panose="05030102010509060703" pitchFamily="18" charset="2"/>
              </a:rPr>
              <a:t>	</a:t>
            </a:r>
            <a:r>
              <a:rPr lang="ru-RU" altLang="ru-RU" sz="2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	</a:t>
            </a:r>
            <a:r>
              <a:rPr lang="ru-RU" altLang="ru-RU" sz="22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 </a:t>
            </a:r>
            <a:r>
              <a:rPr lang="ru-RU" altLang="ru-RU" sz="2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нет</a:t>
            </a:r>
            <a:r>
              <a:rPr lang="ru-RU" altLang="ru-RU" sz="2200" i="1" dirty="0">
                <a:latin typeface="Times New Roman" panose="02020603050405020304" pitchFamily="18" charset="0"/>
                <a:cs typeface="Times New Roman" panose="02020603050405020304" pitchFamily="18" charset="0"/>
                <a:sym typeface="Webdings" panose="05030102010509060703" pitchFamily="18" charset="2"/>
              </a:rPr>
              <a:t>	</a:t>
            </a:r>
            <a:endParaRPr lang="ru-RU" altLang="ru-RU" sz="22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spcBef>
                <a:spcPts val="600"/>
              </a:spcBef>
              <a:buFont typeface="+mj-lt"/>
              <a:buAutoNum type="arabicPeriod" startAt="2"/>
            </a:pPr>
            <a:r>
              <a:rPr lang="ru-RU" sz="2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Если да, то кто отвечает за осуществление такого учёта</a:t>
            </a:r>
            <a:r>
              <a:rPr lang="en-US" sz="2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ru-RU" sz="22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806450" lvl="1" indent="95250">
              <a:spcBef>
                <a:spcPts val="600"/>
              </a:spcBef>
            </a:pPr>
            <a:r>
              <a:rPr lang="ru-RU" altLang="ru-RU" dirty="0">
                <a:latin typeface="Times New Roman" panose="02020603050405020304" pitchFamily="18" charset="0"/>
                <a:cs typeface="Times New Roman" panose="02020603050405020304" pitchFamily="18" charset="0"/>
                <a:sym typeface="Webdings" panose="05030102010509060703" pitchFamily="18" charset="2"/>
              </a:rPr>
              <a:t></a:t>
            </a:r>
            <a:r>
              <a:rPr lang="ru-RU" altLang="ru-RU" sz="2400" i="1" dirty="0">
                <a:latin typeface="Times New Roman" panose="02020603050405020304" pitchFamily="18" charset="0"/>
                <a:cs typeface="Times New Roman" panose="02020603050405020304" pitchFamily="18" charset="0"/>
                <a:sym typeface="Webdings" panose="05030102010509060703" pitchFamily="18" charset="2"/>
              </a:rPr>
              <a:t> </a:t>
            </a:r>
            <a:r>
              <a:rPr lang="ru-RU" altLang="ru-RU" sz="2200" i="1" dirty="0">
                <a:latin typeface="Times New Roman" panose="02020603050405020304" pitchFamily="18" charset="0"/>
                <a:cs typeface="Times New Roman" panose="02020603050405020304" pitchFamily="18" charset="0"/>
                <a:sym typeface="Webdings" panose="05030102010509060703" pitchFamily="18" charset="2"/>
              </a:rPr>
              <a:t>руководитель организации </a:t>
            </a:r>
          </a:p>
          <a:p>
            <a:pPr marL="806450" lvl="1" indent="95250">
              <a:spcBef>
                <a:spcPts val="600"/>
              </a:spcBef>
            </a:pPr>
            <a:r>
              <a:rPr lang="ru-RU" altLang="ru-RU" sz="2400" dirty="0">
                <a:latin typeface="Times New Roman" panose="02020603050405020304" pitchFamily="18" charset="0"/>
                <a:cs typeface="Times New Roman" panose="02020603050405020304" pitchFamily="18" charset="0"/>
                <a:sym typeface="Webdings" panose="05030102010509060703" pitchFamily="18" charset="2"/>
              </a:rPr>
              <a:t>	</a:t>
            </a:r>
            <a:r>
              <a:rPr lang="ru-RU" altLang="ru-RU" dirty="0">
                <a:latin typeface="Times New Roman" panose="02020603050405020304" pitchFamily="18" charset="0"/>
                <a:cs typeface="Times New Roman" panose="02020603050405020304" pitchFamily="18" charset="0"/>
                <a:sym typeface="Webdings" panose="05030102010509060703" pitchFamily="18" charset="2"/>
              </a:rPr>
              <a:t></a:t>
            </a:r>
            <a:r>
              <a:rPr lang="ru-RU" altLang="ru-RU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2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специальный сотрудник</a:t>
            </a:r>
          </a:p>
          <a:p>
            <a:pPr marL="806450" lvl="1" indent="95250">
              <a:spcBef>
                <a:spcPts val="600"/>
              </a:spcBef>
            </a:pPr>
            <a:r>
              <a:rPr lang="ru-RU" altLang="ru-RU" sz="2400" i="1" dirty="0">
                <a:latin typeface="Times New Roman" panose="02020603050405020304" pitchFamily="18" charset="0"/>
                <a:cs typeface="Times New Roman" panose="02020603050405020304" pitchFamily="18" charset="0"/>
                <a:sym typeface="Webdings" panose="05030102010509060703" pitchFamily="18" charset="2"/>
              </a:rPr>
              <a:t>	</a:t>
            </a:r>
            <a:r>
              <a:rPr lang="ru-RU" altLang="ru-RU" dirty="0">
                <a:latin typeface="Times New Roman" panose="02020603050405020304" pitchFamily="18" charset="0"/>
                <a:cs typeface="Times New Roman" panose="02020603050405020304" pitchFamily="18" charset="0"/>
                <a:sym typeface="Webdings" panose="05030102010509060703" pitchFamily="18" charset="2"/>
              </a:rPr>
              <a:t></a:t>
            </a:r>
            <a:r>
              <a:rPr lang="ru-RU" altLang="ru-RU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2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волонтер</a:t>
            </a:r>
          </a:p>
          <a:p>
            <a:pPr marL="806450" lvl="1" indent="95250">
              <a:spcBef>
                <a:spcPts val="600"/>
              </a:spcBef>
            </a:pPr>
            <a:r>
              <a:rPr lang="ru-RU" alt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altLang="ru-RU" dirty="0">
                <a:latin typeface="Times New Roman" panose="02020603050405020304" pitchFamily="18" charset="0"/>
                <a:cs typeface="Times New Roman" panose="02020603050405020304" pitchFamily="18" charset="0"/>
                <a:sym typeface="Webdings" panose="05030102010509060703" pitchFamily="18" charset="2"/>
              </a:rPr>
              <a:t></a:t>
            </a:r>
            <a:r>
              <a:rPr lang="ru-RU" altLang="ru-RU" sz="2400" i="1" dirty="0">
                <a:latin typeface="Times New Roman" panose="02020603050405020304" pitchFamily="18" charset="0"/>
                <a:cs typeface="Times New Roman" panose="02020603050405020304" pitchFamily="18" charset="0"/>
                <a:sym typeface="Webdings" panose="05030102010509060703" pitchFamily="18" charset="2"/>
              </a:rPr>
              <a:t> </a:t>
            </a:r>
            <a:r>
              <a:rPr lang="ru-RU" altLang="ru-RU" sz="2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другой ответ </a:t>
            </a:r>
            <a:r>
              <a:rPr lang="ru-RU" altLang="ru-RU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__________________________</a:t>
            </a:r>
            <a:endParaRPr lang="ru-RU" altLang="ru-RU" sz="2400" i="1" dirty="0">
              <a:latin typeface="Times New Roman" panose="02020603050405020304" pitchFamily="18" charset="0"/>
              <a:cs typeface="Times New Roman" panose="02020603050405020304" pitchFamily="18" charset="0"/>
              <a:sym typeface="Webdings" panose="05030102010509060703" pitchFamily="18" charset="2"/>
            </a:endParaRPr>
          </a:p>
          <a:p>
            <a:pPr marL="342900" indent="-342900">
              <a:spcBef>
                <a:spcPts val="600"/>
              </a:spcBef>
              <a:buFont typeface="+mj-lt"/>
              <a:buAutoNum type="arabicPeriod" startAt="3"/>
            </a:pPr>
            <a:r>
              <a:rPr lang="ru-RU" sz="2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Имеется ли в организации система оценки качества предоставляемых услуг</a:t>
            </a:r>
            <a:r>
              <a:rPr lang="en-US" sz="2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ru-RU" sz="22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895350">
              <a:spcBef>
                <a:spcPts val="600"/>
              </a:spcBef>
            </a:pPr>
            <a:r>
              <a:rPr lang="ru-RU" altLang="ru-RU" sz="22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</a:t>
            </a:r>
            <a:r>
              <a:rPr lang="ru-RU" altLang="ru-RU" sz="2200" i="1" dirty="0">
                <a:latin typeface="Times New Roman" panose="02020603050405020304" pitchFamily="18" charset="0"/>
                <a:cs typeface="Times New Roman" panose="02020603050405020304" pitchFamily="18" charset="0"/>
                <a:sym typeface="Webdings" panose="05030102010509060703" pitchFamily="18" charset="2"/>
              </a:rPr>
              <a:t> да </a:t>
            </a:r>
            <a:r>
              <a:rPr lang="ru-RU" altLang="ru-RU" sz="2200" dirty="0">
                <a:latin typeface="Times New Roman" panose="02020603050405020304" pitchFamily="18" charset="0"/>
                <a:cs typeface="Times New Roman" panose="02020603050405020304" pitchFamily="18" charset="0"/>
                <a:sym typeface="Webdings" panose="05030102010509060703" pitchFamily="18" charset="2"/>
              </a:rPr>
              <a:t>	</a:t>
            </a:r>
            <a:r>
              <a:rPr lang="ru-RU" altLang="ru-RU" sz="2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	</a:t>
            </a:r>
            <a:r>
              <a:rPr lang="ru-RU" altLang="ru-RU" sz="22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 </a:t>
            </a:r>
            <a:r>
              <a:rPr lang="ru-RU" altLang="ru-RU" sz="2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нет</a:t>
            </a:r>
            <a:endParaRPr lang="ru-RU" sz="22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7533721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/>
              <a:t>Виды вопросов для анкеты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 fontAlgn="base">
              <a:buAutoNum type="arabicPeriod"/>
            </a:pPr>
            <a:r>
              <a:rPr lang="en-US" b="1" dirty="0"/>
              <a:t> </a:t>
            </a:r>
            <a:r>
              <a:rPr lang="ru-RU" b="1" dirty="0"/>
              <a:t>Открытые вопросы</a:t>
            </a:r>
            <a:r>
              <a:rPr lang="ru-RU" dirty="0"/>
              <a:t> отличаются от других типов, используемых в анкетах, тем, что они могут дать неожиданные результаты, которые могут сделать исследование более оригинальным и ценным. Тем не менее такие результаты трудно проанализировать. Примеры открытых вопросов включают в себя такие виды:</a:t>
            </a:r>
            <a:endParaRPr lang="en-US" dirty="0"/>
          </a:p>
          <a:p>
            <a:pPr lvl="1" fontAlgn="base">
              <a:lnSpc>
                <a:spcPct val="100000"/>
              </a:lnSpc>
            </a:pPr>
            <a:r>
              <a:rPr lang="ru-RU" dirty="0"/>
              <a:t>полностью неструктурированный – например, такой: «Как вы относитесь к кошкам?»;</a:t>
            </a:r>
          </a:p>
          <a:p>
            <a:pPr lvl="1" fontAlgn="base"/>
            <a:r>
              <a:rPr lang="ru-RU" dirty="0"/>
              <a:t>завершение предложения – информанты заканчивают неполное предложение. Например, «Самое важное соображение в моем решении купить новый дом – это...»;</a:t>
            </a:r>
          </a:p>
          <a:p>
            <a:pPr lvl="1" fontAlgn="base"/>
            <a:r>
              <a:rPr lang="ru-RU" dirty="0"/>
              <a:t>завершение истории. Респонденты заканчивают неполную историю;</a:t>
            </a:r>
          </a:p>
          <a:p>
            <a:pPr lvl="1" fontAlgn="base"/>
            <a:r>
              <a:rPr lang="ru-RU" dirty="0"/>
              <a:t>тематический апперцептивный тест. Участники объясняют картину или рассказывают о том, что, по их мнению, происходит на картинке;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9809851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/>
              <a:t>Преимущества и недостатки открытых  вопросов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8834" y="1825625"/>
            <a:ext cx="5030416" cy="4779456"/>
          </a:xfrm>
        </p:spPr>
        <p:txBody>
          <a:bodyPr>
            <a:normAutofit/>
          </a:bodyPr>
          <a:lstStyle/>
          <a:p>
            <a:pPr>
              <a:lnSpc>
                <a:spcPct val="80000"/>
              </a:lnSpc>
              <a:buNone/>
            </a:pPr>
            <a:r>
              <a:rPr lang="en-US" b="1" dirty="0"/>
              <a:t> </a:t>
            </a:r>
            <a:r>
              <a:rPr lang="ru-RU" altLang="ru-RU" sz="3500" b="1" dirty="0"/>
              <a:t>Преимущества</a:t>
            </a:r>
            <a:endParaRPr lang="en-US" altLang="ru-RU" sz="3500" b="1" dirty="0"/>
          </a:p>
          <a:p>
            <a:pPr>
              <a:lnSpc>
                <a:spcPct val="80000"/>
              </a:lnSpc>
            </a:pPr>
            <a:r>
              <a:rPr lang="ru-RU" altLang="ru-RU" dirty="0" smtClean="0"/>
              <a:t>позволяют </a:t>
            </a:r>
            <a:r>
              <a:rPr lang="ru-RU" altLang="ru-RU" dirty="0"/>
              <a:t>получать неожиданные ответы</a:t>
            </a:r>
          </a:p>
          <a:p>
            <a:pPr>
              <a:lnSpc>
                <a:spcPct val="80000"/>
              </a:lnSpc>
            </a:pPr>
            <a:r>
              <a:rPr lang="ru-RU" altLang="ru-RU" dirty="0" smtClean="0"/>
              <a:t>более </a:t>
            </a:r>
            <a:r>
              <a:rPr lang="ru-RU" altLang="ru-RU" dirty="0"/>
              <a:t>полно отражают взгляды опрашиваемого</a:t>
            </a:r>
          </a:p>
          <a:p>
            <a:pPr>
              <a:lnSpc>
                <a:spcPct val="80000"/>
              </a:lnSpc>
            </a:pPr>
            <a:r>
              <a:rPr lang="ru-RU" altLang="ru-RU" dirty="0" smtClean="0"/>
              <a:t>улучшает </a:t>
            </a:r>
            <a:r>
              <a:rPr lang="ru-RU" altLang="ru-RU" dirty="0"/>
              <a:t>атмосферу опроса (отлично подходят для начала опроса)</a:t>
            </a:r>
          </a:p>
          <a:p>
            <a:endParaRPr lang="ru-RU" dirty="0"/>
          </a:p>
        </p:txBody>
      </p:sp>
      <p:sp>
        <p:nvSpPr>
          <p:cNvPr id="4" name="Объект 2">
            <a:extLst>
              <a:ext uri="{FF2B5EF4-FFF2-40B4-BE49-F238E27FC236}">
                <a16:creationId xmlns:a16="http://schemas.microsoft.com/office/drawing/2014/main" xmlns="" id="{DDAC407B-929C-4677-A6E4-915D97AFCED2}"/>
              </a:ext>
            </a:extLst>
          </p:cNvPr>
          <p:cNvSpPr txBox="1">
            <a:spLocks/>
          </p:cNvSpPr>
          <p:nvPr/>
        </p:nvSpPr>
        <p:spPr>
          <a:xfrm>
            <a:off x="5772151" y="1825625"/>
            <a:ext cx="5581648" cy="477945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80000"/>
              </a:lnSpc>
              <a:buNone/>
            </a:pPr>
            <a:r>
              <a:rPr lang="en-US" b="1" dirty="0"/>
              <a:t> </a:t>
            </a:r>
            <a:r>
              <a:rPr lang="ru-RU" altLang="ru-RU" sz="3500" b="1" dirty="0"/>
              <a:t>Недостатки</a:t>
            </a:r>
          </a:p>
          <a:p>
            <a:pPr>
              <a:lnSpc>
                <a:spcPct val="80000"/>
              </a:lnSpc>
            </a:pPr>
            <a:r>
              <a:rPr lang="ru-RU" altLang="ru-RU" sz="3000" dirty="0" smtClean="0"/>
              <a:t>трудно </a:t>
            </a:r>
            <a:r>
              <a:rPr lang="ru-RU" altLang="ru-RU" sz="3000" dirty="0"/>
              <a:t>кодировать и интерпретировать ответы</a:t>
            </a:r>
          </a:p>
          <a:p>
            <a:pPr>
              <a:lnSpc>
                <a:spcPct val="80000"/>
              </a:lnSpc>
            </a:pPr>
            <a:r>
              <a:rPr lang="ru-RU" altLang="ru-RU" sz="3000" dirty="0" smtClean="0"/>
              <a:t>время </a:t>
            </a:r>
            <a:r>
              <a:rPr lang="ru-RU" altLang="ru-RU" sz="3000" dirty="0"/>
              <a:t>(на ответ, на кодировку) </a:t>
            </a:r>
          </a:p>
          <a:p>
            <a:pPr>
              <a:lnSpc>
                <a:spcPct val="80000"/>
              </a:lnSpc>
            </a:pPr>
            <a:r>
              <a:rPr lang="ru-RU" altLang="ru-RU" sz="3000" dirty="0" smtClean="0"/>
              <a:t>плохо </a:t>
            </a:r>
            <a:r>
              <a:rPr lang="ru-RU" altLang="ru-RU" sz="3000" dirty="0"/>
              <a:t>подходят для </a:t>
            </a:r>
            <a:r>
              <a:rPr lang="ru-RU" altLang="ru-RU" sz="3000" dirty="0" err="1"/>
              <a:t>самозаполнения</a:t>
            </a:r>
            <a:r>
              <a:rPr lang="ru-RU" altLang="ru-RU" sz="3000" dirty="0"/>
              <a:t> и онлайн-опросов</a:t>
            </a:r>
          </a:p>
          <a:p>
            <a:endParaRPr lang="ru-RU" dirty="0"/>
          </a:p>
        </p:txBody>
      </p:sp>
      <p:cxnSp>
        <p:nvCxnSpPr>
          <p:cNvPr id="6" name="Прямая соединительная линия 5">
            <a:extLst>
              <a:ext uri="{FF2B5EF4-FFF2-40B4-BE49-F238E27FC236}">
                <a16:creationId xmlns:a16="http://schemas.microsoft.com/office/drawing/2014/main" xmlns="" id="{ACFD356A-0059-4C4F-BAFB-B5D6A094E475}"/>
              </a:ext>
            </a:extLst>
          </p:cNvPr>
          <p:cNvCxnSpPr/>
          <p:nvPr/>
        </p:nvCxnSpPr>
        <p:spPr>
          <a:xfrm>
            <a:off x="5600700" y="1825625"/>
            <a:ext cx="0" cy="3898900"/>
          </a:xfrm>
          <a:prstGeom prst="line">
            <a:avLst/>
          </a:prstGeom>
          <a:ln w="3492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6885019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/>
              <a:t>Виды вопросов для анкеты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fontAlgn="base">
              <a:buNone/>
            </a:pPr>
            <a:r>
              <a:rPr lang="en-US" b="1" dirty="0"/>
              <a:t>2. </a:t>
            </a:r>
            <a:r>
              <a:rPr lang="ru-RU" b="1" dirty="0"/>
              <a:t>Вопросы со множественным выбором</a:t>
            </a:r>
            <a:r>
              <a:rPr lang="ru-RU" dirty="0"/>
              <a:t>. Респондентам предлагается набор ответов (</a:t>
            </a:r>
            <a:r>
              <a:rPr lang="ru-RU" altLang="ru-RU" dirty="0"/>
              <a:t>обычно не более 5-7</a:t>
            </a:r>
            <a:r>
              <a:rPr lang="ru-RU" dirty="0"/>
              <a:t>), которые они должны выбрать.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3FECCF70-B491-4229-845B-1CC21BFB4C5E}"/>
              </a:ext>
            </a:extLst>
          </p:cNvPr>
          <p:cNvSpPr txBox="1"/>
          <p:nvPr/>
        </p:nvSpPr>
        <p:spPr>
          <a:xfrm>
            <a:off x="838200" y="3075537"/>
            <a:ext cx="7285547" cy="3170099"/>
          </a:xfrm>
          <a:prstGeom prst="rect">
            <a:avLst/>
          </a:prstGeom>
          <a:solidFill>
            <a:srgbClr val="006CE3"/>
          </a:solidFill>
          <a:ln>
            <a:headEnd type="none" w="med" len="med"/>
            <a:tailEnd type="none" w="med" len="med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ru-RU" altLang="ru-RU" sz="3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Назовите Ваше семейное положение</a:t>
            </a:r>
            <a:r>
              <a:rPr lang="en-US" sz="3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ru-RU" sz="32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806450" lvl="1" indent="95250">
              <a:lnSpc>
                <a:spcPct val="150000"/>
              </a:lnSpc>
            </a:pPr>
            <a:r>
              <a:rPr lang="ru-RU" altLang="ru-RU" sz="2400" dirty="0">
                <a:latin typeface="Times New Roman" panose="02020603050405020304" pitchFamily="18" charset="0"/>
                <a:cs typeface="Times New Roman" panose="02020603050405020304" pitchFamily="18" charset="0"/>
                <a:sym typeface="Webdings" panose="05030102010509060703" pitchFamily="18" charset="2"/>
              </a:rPr>
              <a:t></a:t>
            </a:r>
            <a:r>
              <a:rPr lang="ru-RU" altLang="ru-RU" sz="2800" i="1" dirty="0">
                <a:latin typeface="Times New Roman" panose="02020603050405020304" pitchFamily="18" charset="0"/>
                <a:cs typeface="Times New Roman" panose="02020603050405020304" pitchFamily="18" charset="0"/>
                <a:sym typeface="Webdings" panose="05030102010509060703" pitchFamily="18" charset="2"/>
              </a:rPr>
              <a:t> холост </a:t>
            </a:r>
          </a:p>
          <a:p>
            <a:pPr marL="806450" lvl="1" indent="95250">
              <a:lnSpc>
                <a:spcPct val="150000"/>
              </a:lnSpc>
            </a:pPr>
            <a:r>
              <a:rPr lang="ru-RU" altLang="ru-RU" sz="2400" dirty="0">
                <a:latin typeface="Times New Roman" panose="02020603050405020304" pitchFamily="18" charset="0"/>
                <a:cs typeface="Times New Roman" panose="02020603050405020304" pitchFamily="18" charset="0"/>
                <a:sym typeface="Webdings" panose="05030102010509060703" pitchFamily="18" charset="2"/>
              </a:rPr>
              <a:t>	</a:t>
            </a:r>
            <a:r>
              <a:rPr lang="ru-RU" altLang="ru-RU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женат</a:t>
            </a:r>
          </a:p>
          <a:p>
            <a:pPr marL="806450" lvl="1" indent="95250">
              <a:lnSpc>
                <a:spcPct val="150000"/>
              </a:lnSpc>
            </a:pPr>
            <a:r>
              <a:rPr lang="ru-RU" altLang="ru-RU" sz="2800" i="1" dirty="0">
                <a:latin typeface="Times New Roman" panose="02020603050405020304" pitchFamily="18" charset="0"/>
                <a:cs typeface="Times New Roman" panose="02020603050405020304" pitchFamily="18" charset="0"/>
                <a:sym typeface="Webdings" panose="05030102010509060703" pitchFamily="18" charset="2"/>
              </a:rPr>
              <a:t>	</a:t>
            </a:r>
            <a:r>
              <a:rPr lang="ru-RU" altLang="ru-RU" sz="2400" dirty="0">
                <a:latin typeface="Times New Roman" panose="02020603050405020304" pitchFamily="18" charset="0"/>
                <a:cs typeface="Times New Roman" panose="02020603050405020304" pitchFamily="18" charset="0"/>
                <a:sym typeface="Webdings" panose="05030102010509060703" pitchFamily="18" charset="2"/>
              </a:rPr>
              <a:t></a:t>
            </a:r>
            <a:r>
              <a:rPr lang="ru-RU" altLang="ru-RU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разведен</a:t>
            </a:r>
          </a:p>
          <a:p>
            <a:pPr marL="806450" lvl="1" indent="95250">
              <a:lnSpc>
                <a:spcPct val="150000"/>
              </a:lnSpc>
            </a:pPr>
            <a:r>
              <a:rPr lang="ru-RU" alt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altLang="ru-RU" sz="2400" dirty="0">
                <a:latin typeface="Times New Roman" panose="02020603050405020304" pitchFamily="18" charset="0"/>
                <a:cs typeface="Times New Roman" panose="02020603050405020304" pitchFamily="18" charset="0"/>
                <a:sym typeface="Webdings" panose="05030102010509060703" pitchFamily="18" charset="2"/>
              </a:rPr>
              <a:t></a:t>
            </a:r>
            <a:r>
              <a:rPr lang="ru-RU" altLang="ru-RU" sz="2800" i="1" dirty="0">
                <a:latin typeface="Times New Roman" panose="02020603050405020304" pitchFamily="18" charset="0"/>
                <a:cs typeface="Times New Roman" panose="02020603050405020304" pitchFamily="18" charset="0"/>
                <a:sym typeface="Webdings" panose="05030102010509060703" pitchFamily="18" charset="2"/>
              </a:rPr>
              <a:t> </a:t>
            </a:r>
            <a:r>
              <a:rPr lang="ru-RU" altLang="ru-RU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вдовец</a:t>
            </a:r>
            <a:endParaRPr lang="ru-RU" altLang="ru-RU" sz="2800" i="1" dirty="0">
              <a:latin typeface="Times New Roman" panose="02020603050405020304" pitchFamily="18" charset="0"/>
              <a:cs typeface="Times New Roman" panose="02020603050405020304" pitchFamily="18" charset="0"/>
              <a:sym typeface="Webdings" panose="05030102010509060703" pitchFamily="18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252403604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/>
              <a:t>Виды вопросов для анкеты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fontAlgn="base">
              <a:buNone/>
            </a:pPr>
            <a:r>
              <a:rPr lang="en-US" b="1" dirty="0"/>
              <a:t>3. </a:t>
            </a:r>
            <a:r>
              <a:rPr lang="ru-RU" b="1" dirty="0"/>
              <a:t>Дихотомические вопросы</a:t>
            </a:r>
            <a:r>
              <a:rPr lang="ru-RU" dirty="0"/>
              <a:t> - этот вид предполагает на выбор два варианта с возможным нейтральным вариантом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C03D549F-3B67-40EF-938A-F09CACC4F738}"/>
              </a:ext>
            </a:extLst>
          </p:cNvPr>
          <p:cNvSpPr txBox="1"/>
          <p:nvPr/>
        </p:nvSpPr>
        <p:spPr>
          <a:xfrm>
            <a:off x="838200" y="3105150"/>
            <a:ext cx="8772525" cy="1723549"/>
          </a:xfrm>
          <a:prstGeom prst="rect">
            <a:avLst/>
          </a:prstGeom>
          <a:solidFill>
            <a:srgbClr val="006CE3"/>
          </a:solidFill>
          <a:ln>
            <a:headEnd type="none" w="med" len="med"/>
            <a:tailEnd type="none" w="med" len="med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ru-RU" altLang="ru-RU" sz="3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Вы согласны с утверждением</a:t>
            </a:r>
            <a:r>
              <a:rPr lang="ru-RU" alt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alt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sz="32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  <a:r>
              <a:rPr lang="ru-RU" altLang="ru-RU" sz="3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Моя специальность востребована на рынке”? </a:t>
            </a:r>
            <a:endParaRPr lang="ru-RU" sz="32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806450" lvl="1" indent="95250">
              <a:lnSpc>
                <a:spcPct val="150000"/>
              </a:lnSpc>
            </a:pPr>
            <a:r>
              <a:rPr lang="ru-RU" altLang="ru-RU" sz="28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</a:t>
            </a:r>
            <a:r>
              <a:rPr lang="ru-RU" altLang="ru-RU" sz="2800" i="1" dirty="0">
                <a:latin typeface="Times New Roman" panose="02020603050405020304" pitchFamily="18" charset="0"/>
                <a:cs typeface="Times New Roman" panose="02020603050405020304" pitchFamily="18" charset="0"/>
                <a:sym typeface="Webdings" panose="05030102010509060703" pitchFamily="18" charset="2"/>
              </a:rPr>
              <a:t> да </a:t>
            </a:r>
            <a:r>
              <a:rPr lang="ru-RU" altLang="ru-RU" sz="2800" dirty="0">
                <a:latin typeface="Times New Roman" panose="02020603050405020304" pitchFamily="18" charset="0"/>
                <a:cs typeface="Times New Roman" panose="02020603050405020304" pitchFamily="18" charset="0"/>
                <a:sym typeface="Webdings" panose="05030102010509060703" pitchFamily="18" charset="2"/>
              </a:rPr>
              <a:t>	</a:t>
            </a:r>
            <a:r>
              <a:rPr lang="ru-RU" altLang="ru-RU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	</a:t>
            </a:r>
            <a:r>
              <a:rPr lang="ru-RU" altLang="ru-RU" sz="28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 </a:t>
            </a:r>
            <a:r>
              <a:rPr lang="ru-RU" altLang="ru-RU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нет</a:t>
            </a:r>
            <a:r>
              <a:rPr lang="ru-RU" altLang="ru-RU" sz="2800" i="1" dirty="0">
                <a:latin typeface="Times New Roman" panose="02020603050405020304" pitchFamily="18" charset="0"/>
                <a:cs typeface="Times New Roman" panose="02020603050405020304" pitchFamily="18" charset="0"/>
                <a:sym typeface="Webdings" panose="05030102010509060703" pitchFamily="18" charset="2"/>
              </a:rPr>
              <a:t>	</a:t>
            </a:r>
            <a:r>
              <a:rPr lang="ru-RU" altLang="ru-RU" sz="28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</a:t>
            </a:r>
            <a:r>
              <a:rPr lang="ru-RU" altLang="ru-RU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не знаю</a:t>
            </a:r>
          </a:p>
        </p:txBody>
      </p:sp>
    </p:spTree>
    <p:extLst>
      <p:ext uri="{BB962C8B-B14F-4D97-AF65-F5344CB8AC3E}">
        <p14:creationId xmlns:p14="http://schemas.microsoft.com/office/powerpoint/2010/main" val="150507387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/>
              <a:t>Виды вопросов для анкеты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fontAlgn="base">
              <a:buNone/>
            </a:pPr>
            <a:r>
              <a:rPr lang="en-US" b="1" dirty="0"/>
              <a:t>4. </a:t>
            </a:r>
            <a:r>
              <a:rPr lang="ru-RU" b="1" dirty="0"/>
              <a:t>Матричные вопросы</a:t>
            </a:r>
            <a:r>
              <a:rPr lang="ru-RU" dirty="0"/>
              <a:t> - такой блок выглядит как матрица с категориями ответов вверху и списком вопросов внизу. Это обеспечивает эффективное использование пространства страницы и времени участников.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95998E45-3616-49CE-9022-F2E5B753E828}"/>
              </a:ext>
            </a:extLst>
          </p:cNvPr>
          <p:cNvSpPr txBox="1"/>
          <p:nvPr/>
        </p:nvSpPr>
        <p:spPr>
          <a:xfrm>
            <a:off x="942975" y="3205229"/>
            <a:ext cx="6535366" cy="3108543"/>
          </a:xfrm>
          <a:prstGeom prst="rect">
            <a:avLst/>
          </a:prstGeom>
          <a:solidFill>
            <a:srgbClr val="006CE3"/>
          </a:solidFill>
          <a:ln>
            <a:headEnd type="none" w="med" len="med"/>
            <a:tailEnd type="none" w="med" len="med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ru-RU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Оцените профессиональные качества ветеринара</a:t>
            </a:r>
            <a:r>
              <a:rPr lang="en-US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ru-RU" sz="20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16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16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16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16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16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16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16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16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16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16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16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Таблица 3">
            <a:extLst>
              <a:ext uri="{FF2B5EF4-FFF2-40B4-BE49-F238E27FC236}">
                <a16:creationId xmlns:a16="http://schemas.microsoft.com/office/drawing/2014/main" xmlns="" id="{6D00E5DE-20FE-4C63-86BA-F1458ADD750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37510051"/>
              </p:ext>
            </p:extLst>
          </p:nvPr>
        </p:nvGraphicFramePr>
        <p:xfrm>
          <a:off x="1111395" y="3695700"/>
          <a:ext cx="5580593" cy="22250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285300">
                  <a:extLst>
                    <a:ext uri="{9D8B030D-6E8A-4147-A177-3AD203B41FA5}">
                      <a16:colId xmlns:a16="http://schemas.microsoft.com/office/drawing/2014/main" xmlns="" val="2704325217"/>
                    </a:ext>
                  </a:extLst>
                </a:gridCol>
                <a:gridCol w="438468">
                  <a:extLst>
                    <a:ext uri="{9D8B030D-6E8A-4147-A177-3AD203B41FA5}">
                      <a16:colId xmlns:a16="http://schemas.microsoft.com/office/drawing/2014/main" xmlns="" val="217875935"/>
                    </a:ext>
                  </a:extLst>
                </a:gridCol>
                <a:gridCol w="438468">
                  <a:extLst>
                    <a:ext uri="{9D8B030D-6E8A-4147-A177-3AD203B41FA5}">
                      <a16:colId xmlns:a16="http://schemas.microsoft.com/office/drawing/2014/main" xmlns="" val="2053390718"/>
                    </a:ext>
                  </a:extLst>
                </a:gridCol>
                <a:gridCol w="438468">
                  <a:extLst>
                    <a:ext uri="{9D8B030D-6E8A-4147-A177-3AD203B41FA5}">
                      <a16:colId xmlns:a16="http://schemas.microsoft.com/office/drawing/2014/main" xmlns="" val="2776587635"/>
                    </a:ext>
                  </a:extLst>
                </a:gridCol>
                <a:gridCol w="438468">
                  <a:extLst>
                    <a:ext uri="{9D8B030D-6E8A-4147-A177-3AD203B41FA5}">
                      <a16:colId xmlns:a16="http://schemas.microsoft.com/office/drawing/2014/main" xmlns="" val="2240539020"/>
                    </a:ext>
                  </a:extLst>
                </a:gridCol>
                <a:gridCol w="541421">
                  <a:extLst>
                    <a:ext uri="{9D8B030D-6E8A-4147-A177-3AD203B41FA5}">
                      <a16:colId xmlns:a16="http://schemas.microsoft.com/office/drawing/2014/main" xmlns="" val="282597362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ru-RU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34054078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Профессионализм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altLang="ru-RU" sz="1800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Wingdings" panose="05000000000000000000" pitchFamily="2" charset="2"/>
                        </a:rPr>
                        <a:t></a:t>
                      </a:r>
                      <a:endParaRPr lang="ru-RU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altLang="ru-RU" sz="1800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Wingdings" panose="05000000000000000000" pitchFamily="2" charset="2"/>
                        </a:rPr>
                        <a:t></a:t>
                      </a:r>
                      <a:endParaRPr lang="ru-RU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altLang="ru-RU" sz="1800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Wingdings" panose="05000000000000000000" pitchFamily="2" charset="2"/>
                        </a:rPr>
                        <a:t></a:t>
                      </a:r>
                      <a:endParaRPr lang="ru-RU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altLang="ru-RU" sz="1800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Wingdings" panose="05000000000000000000" pitchFamily="2" charset="2"/>
                        </a:rPr>
                        <a:t></a:t>
                      </a:r>
                      <a:endParaRPr lang="ru-RU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altLang="ru-RU" sz="1800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Wingdings" panose="05000000000000000000" pitchFamily="2" charset="2"/>
                        </a:rPr>
                        <a:t></a:t>
                      </a:r>
                      <a:endParaRPr lang="ru-RU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08761224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Уважение у животного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altLang="ru-RU" sz="1800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Wingdings" panose="05000000000000000000" pitchFamily="2" charset="2"/>
                        </a:rPr>
                        <a:t></a:t>
                      </a:r>
                      <a:endParaRPr lang="ru-RU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altLang="ru-RU" sz="1800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Wingdings" panose="05000000000000000000" pitchFamily="2" charset="2"/>
                        </a:rPr>
                        <a:t></a:t>
                      </a:r>
                      <a:endParaRPr lang="ru-RU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altLang="ru-RU" sz="1800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Wingdings" panose="05000000000000000000" pitchFamily="2" charset="2"/>
                        </a:rPr>
                        <a:t></a:t>
                      </a:r>
                      <a:endParaRPr lang="ru-RU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altLang="ru-RU" sz="1800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Wingdings" panose="05000000000000000000" pitchFamily="2" charset="2"/>
                        </a:rPr>
                        <a:t></a:t>
                      </a:r>
                      <a:endParaRPr lang="ru-RU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altLang="ru-RU" sz="1800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Wingdings" panose="05000000000000000000" pitchFamily="2" charset="2"/>
                        </a:rPr>
                        <a:t></a:t>
                      </a:r>
                      <a:endParaRPr lang="ru-RU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64520695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Коммуникабельность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altLang="ru-RU" sz="1800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Wingdings" panose="05000000000000000000" pitchFamily="2" charset="2"/>
                        </a:rPr>
                        <a:t></a:t>
                      </a:r>
                      <a:endParaRPr lang="ru-RU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altLang="ru-RU" sz="1800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Wingdings" panose="05000000000000000000" pitchFamily="2" charset="2"/>
                        </a:rPr>
                        <a:t></a:t>
                      </a:r>
                      <a:endParaRPr lang="ru-RU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altLang="ru-RU" sz="1800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Wingdings" panose="05000000000000000000" pitchFamily="2" charset="2"/>
                        </a:rPr>
                        <a:t></a:t>
                      </a:r>
                      <a:endParaRPr lang="ru-RU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altLang="ru-RU" sz="1800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Wingdings" panose="05000000000000000000" pitchFamily="2" charset="2"/>
                        </a:rPr>
                        <a:t></a:t>
                      </a:r>
                      <a:endParaRPr lang="ru-RU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altLang="ru-RU" sz="1800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Wingdings" panose="05000000000000000000" pitchFamily="2" charset="2"/>
                        </a:rPr>
                        <a:t></a:t>
                      </a:r>
                      <a:endParaRPr lang="ru-RU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21421525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Осуществление вмешательства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altLang="ru-RU" sz="1800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Wingdings" panose="05000000000000000000" pitchFamily="2" charset="2"/>
                        </a:rPr>
                        <a:t></a:t>
                      </a:r>
                      <a:endParaRPr lang="ru-RU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altLang="ru-RU" sz="1800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Wingdings" panose="05000000000000000000" pitchFamily="2" charset="2"/>
                        </a:rPr>
                        <a:t></a:t>
                      </a:r>
                      <a:endParaRPr lang="ru-RU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altLang="ru-RU" sz="1800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Wingdings" panose="05000000000000000000" pitchFamily="2" charset="2"/>
                        </a:rPr>
                        <a:t></a:t>
                      </a:r>
                      <a:endParaRPr lang="ru-RU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altLang="ru-RU" sz="1800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Wingdings" panose="05000000000000000000" pitchFamily="2" charset="2"/>
                        </a:rPr>
                        <a:t></a:t>
                      </a:r>
                      <a:endParaRPr lang="ru-RU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altLang="ru-RU" sz="1800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Wingdings" panose="05000000000000000000" pitchFamily="2" charset="2"/>
                        </a:rPr>
                        <a:t></a:t>
                      </a:r>
                      <a:endParaRPr lang="ru-RU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64731448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Сочувствие животному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altLang="ru-RU" sz="1800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Wingdings" panose="05000000000000000000" pitchFamily="2" charset="2"/>
                        </a:rPr>
                        <a:t></a:t>
                      </a:r>
                      <a:endParaRPr lang="ru-RU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altLang="ru-RU" sz="1800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Wingdings" panose="05000000000000000000" pitchFamily="2" charset="2"/>
                        </a:rPr>
                        <a:t></a:t>
                      </a:r>
                      <a:endParaRPr lang="ru-RU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altLang="ru-RU" sz="1800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Wingdings" panose="05000000000000000000" pitchFamily="2" charset="2"/>
                        </a:rPr>
                        <a:t></a:t>
                      </a:r>
                      <a:endParaRPr lang="ru-RU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altLang="ru-RU" sz="1800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Wingdings" panose="05000000000000000000" pitchFamily="2" charset="2"/>
                        </a:rPr>
                        <a:t></a:t>
                      </a:r>
                      <a:endParaRPr lang="ru-RU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altLang="ru-RU" sz="1800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Wingdings" panose="05000000000000000000" pitchFamily="2" charset="2"/>
                        </a:rPr>
                        <a:t></a:t>
                      </a:r>
                      <a:endParaRPr lang="ru-RU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48958817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6621195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/>
              <a:t>Виды вопросов для анкеты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fontAlgn="base">
              <a:buNone/>
            </a:pPr>
            <a:r>
              <a:rPr lang="ru-RU" b="1" dirty="0"/>
              <a:t>5</a:t>
            </a:r>
            <a:r>
              <a:rPr lang="en-US" b="1" dirty="0"/>
              <a:t>. </a:t>
            </a:r>
            <a:r>
              <a:rPr lang="ru-RU" b="1" dirty="0"/>
              <a:t>Порядковые вопросы</a:t>
            </a:r>
            <a:r>
              <a:rPr lang="ru-RU" dirty="0"/>
              <a:t> - </a:t>
            </a:r>
            <a:r>
              <a:rPr lang="ru-RU" altLang="ru-RU" dirty="0"/>
              <a:t>ответы</a:t>
            </a:r>
            <a:r>
              <a:rPr lang="en-US" altLang="ru-RU" dirty="0"/>
              <a:t> </a:t>
            </a:r>
            <a:r>
              <a:rPr lang="ru-RU" altLang="ru-RU" dirty="0"/>
              <a:t>требуется выстроить в определенном порядке либо нужно оценить важность каких-либо объектов</a:t>
            </a:r>
            <a:r>
              <a:rPr lang="ru-RU" dirty="0"/>
              <a:t>.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95998E45-3616-49CE-9022-F2E5B753E828}"/>
              </a:ext>
            </a:extLst>
          </p:cNvPr>
          <p:cNvSpPr txBox="1"/>
          <p:nvPr/>
        </p:nvSpPr>
        <p:spPr>
          <a:xfrm>
            <a:off x="925139" y="2938529"/>
            <a:ext cx="10515601" cy="3090077"/>
          </a:xfrm>
          <a:prstGeom prst="rect">
            <a:avLst/>
          </a:prstGeom>
          <a:solidFill>
            <a:srgbClr val="006CE3"/>
          </a:solidFill>
          <a:ln>
            <a:headEnd type="none" w="med" len="med"/>
            <a:tailEnd type="none" w="med" len="med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marL="180975" lvl="1">
              <a:lnSpc>
                <a:spcPct val="80000"/>
              </a:lnSpc>
            </a:pPr>
            <a:r>
              <a:rPr lang="ru-RU" altLang="ru-RU" sz="2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Оцените важность перечисленных ниже характеристик с точки зрения общего качества обслуживания </a:t>
            </a:r>
            <a:br>
              <a:rPr lang="ru-RU" altLang="ru-RU" sz="2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sz="1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altLang="ru-RU" sz="1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sz="1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ru-RU" alt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расставьте характеристики по порядку в зависимости от их важности, поставив им оценки от 1 до 7, </a:t>
            </a:r>
            <a:r>
              <a:rPr lang="ru-RU" alt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alt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где </a:t>
            </a:r>
            <a:r>
              <a:rPr lang="ru-RU" alt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 – наиболее важная характеристика, 7 – наименее важная</a:t>
            </a:r>
            <a:r>
              <a:rPr lang="ru-RU" altLang="ru-RU" sz="1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)?</a:t>
            </a:r>
          </a:p>
          <a:p>
            <a:pPr marL="180975" lvl="1"/>
            <a:r>
              <a:rPr lang="ru-RU" altLang="ru-RU" sz="15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alt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Оперативность и доступность услуг банка	 </a:t>
            </a:r>
            <a:r>
              <a:rPr lang="ru-RU" altLang="ru-RU" dirty="0">
                <a:latin typeface="Times New Roman" panose="02020603050405020304" pitchFamily="18" charset="0"/>
                <a:cs typeface="Times New Roman" panose="02020603050405020304" pitchFamily="18" charset="0"/>
                <a:sym typeface="Webdings" panose="05030102010509060703" pitchFamily="18" charset="2"/>
              </a:rPr>
              <a:t></a:t>
            </a:r>
            <a:endParaRPr lang="ru-RU" altLang="ru-RU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80975" lvl="1"/>
            <a:r>
              <a:rPr lang="ru-RU" alt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	Компетентность сотрудников банка 	 </a:t>
            </a:r>
            <a:r>
              <a:rPr lang="ru-RU" altLang="ru-RU" dirty="0">
                <a:latin typeface="Times New Roman" panose="02020603050405020304" pitchFamily="18" charset="0"/>
                <a:cs typeface="Times New Roman" panose="02020603050405020304" pitchFamily="18" charset="0"/>
                <a:sym typeface="Webdings" panose="05030102010509060703" pitchFamily="18" charset="2"/>
              </a:rPr>
              <a:t></a:t>
            </a:r>
            <a:endParaRPr lang="ru-RU" altLang="ru-RU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80975" lvl="1"/>
            <a:r>
              <a:rPr lang="ru-RU" alt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	Надежность банка			 </a:t>
            </a:r>
            <a:r>
              <a:rPr lang="ru-RU" altLang="ru-RU" dirty="0">
                <a:latin typeface="Times New Roman" panose="02020603050405020304" pitchFamily="18" charset="0"/>
                <a:cs typeface="Times New Roman" panose="02020603050405020304" pitchFamily="18" charset="0"/>
                <a:sym typeface="Webdings" panose="05030102010509060703" pitchFamily="18" charset="2"/>
              </a:rPr>
              <a:t></a:t>
            </a:r>
            <a:r>
              <a:rPr lang="ru-RU" alt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altLang="ru-RU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80975" lvl="1"/>
            <a:r>
              <a:rPr lang="ru-RU" alt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	Отзывчивость сотрудников банка		 </a:t>
            </a:r>
            <a:r>
              <a:rPr lang="ru-RU" altLang="ru-RU" dirty="0">
                <a:latin typeface="Times New Roman" panose="02020603050405020304" pitchFamily="18" charset="0"/>
                <a:cs typeface="Times New Roman" panose="02020603050405020304" pitchFamily="18" charset="0"/>
                <a:sym typeface="Webdings" panose="05030102010509060703" pitchFamily="18" charset="2"/>
              </a:rPr>
              <a:t></a:t>
            </a:r>
            <a:r>
              <a:rPr lang="ru-RU" alt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180975" lvl="1"/>
            <a:r>
              <a:rPr lang="ru-RU" alt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	Обстановка в помещении банка  		 </a:t>
            </a:r>
            <a:r>
              <a:rPr lang="ru-RU" altLang="ru-RU" dirty="0">
                <a:latin typeface="Times New Roman" panose="02020603050405020304" pitchFamily="18" charset="0"/>
                <a:cs typeface="Times New Roman" panose="02020603050405020304" pitchFamily="18" charset="0"/>
                <a:sym typeface="Webdings" panose="05030102010509060703" pitchFamily="18" charset="2"/>
              </a:rPr>
              <a:t></a:t>
            </a:r>
            <a:endParaRPr lang="ru-RU" altLang="ru-RU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80975" lvl="1"/>
            <a:r>
              <a:rPr lang="ru-RU" alt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	Выгодность услуг  			 </a:t>
            </a:r>
            <a:r>
              <a:rPr lang="ru-RU" altLang="ru-RU" dirty="0">
                <a:latin typeface="Times New Roman" panose="02020603050405020304" pitchFamily="18" charset="0"/>
                <a:cs typeface="Times New Roman" panose="02020603050405020304" pitchFamily="18" charset="0"/>
                <a:sym typeface="Webdings" panose="05030102010509060703" pitchFamily="18" charset="2"/>
              </a:rPr>
              <a:t> </a:t>
            </a:r>
            <a:endParaRPr lang="ru-RU" altLang="ru-RU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80975" lvl="1"/>
            <a:r>
              <a:rPr lang="ru-RU" alt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	Разнообразие условий предложенных услуг  	</a:t>
            </a:r>
            <a:r>
              <a:rPr lang="ru-RU" altLang="ru-RU" i="1" dirty="0"/>
              <a:t> </a:t>
            </a:r>
            <a:r>
              <a:rPr lang="ru-RU" altLang="ru-RU" dirty="0">
                <a:sym typeface="Webdings" panose="05030102010509060703" pitchFamily="18" charset="2"/>
              </a:rPr>
              <a:t></a:t>
            </a:r>
            <a:r>
              <a:rPr lang="ru-RU" altLang="ru-RU" i="1" dirty="0">
                <a:sym typeface="Webdings" panose="05030102010509060703" pitchFamily="18" charset="2"/>
              </a:rPr>
              <a:t> </a:t>
            </a:r>
            <a:endParaRPr lang="ru-RU" sz="16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0087490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/>
              <a:t>Виды вопросов для анкеты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fontAlgn="base">
              <a:buNone/>
            </a:pPr>
            <a:r>
              <a:rPr lang="ru-RU" b="1" dirty="0"/>
              <a:t>6</a:t>
            </a:r>
            <a:r>
              <a:rPr lang="en-US" b="1" dirty="0"/>
              <a:t>. </a:t>
            </a:r>
            <a:r>
              <a:rPr lang="ru-RU" altLang="ru-RU" b="1" dirty="0"/>
              <a:t>Вопросы с интервалами </a:t>
            </a:r>
            <a:r>
              <a:rPr lang="ru-RU" dirty="0"/>
              <a:t> - </a:t>
            </a:r>
            <a:r>
              <a:rPr lang="ru-RU" altLang="ru-RU" dirty="0"/>
              <a:t>требуется указать, в каком интервале находится ответ</a:t>
            </a:r>
            <a:r>
              <a:rPr lang="ru-RU" dirty="0"/>
              <a:t>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DB740F7F-1D82-4898-8A71-320DFA9DF377}"/>
              </a:ext>
            </a:extLst>
          </p:cNvPr>
          <p:cNvSpPr txBox="1"/>
          <p:nvPr/>
        </p:nvSpPr>
        <p:spPr>
          <a:xfrm>
            <a:off x="933450" y="2865664"/>
            <a:ext cx="6535366" cy="2677656"/>
          </a:xfrm>
          <a:prstGeom prst="rect">
            <a:avLst/>
          </a:prstGeom>
          <a:solidFill>
            <a:srgbClr val="006CE3"/>
          </a:solidFill>
          <a:ln>
            <a:headEnd type="none" w="med" len="med"/>
            <a:tailEnd type="none" w="med" len="med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ru-RU" altLang="ru-RU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Ваш возраст? (отметьте что-нибудь одно)</a:t>
            </a:r>
            <a:r>
              <a:rPr lang="en-US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ru-RU" sz="24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16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16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16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16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16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16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16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16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16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69A59D21-9EDD-4BFC-9625-9C1D5E2F0979}"/>
              </a:ext>
            </a:extLst>
          </p:cNvPr>
          <p:cNvSpPr txBox="1"/>
          <p:nvPr/>
        </p:nvSpPr>
        <p:spPr>
          <a:xfrm>
            <a:off x="543534" y="3260885"/>
            <a:ext cx="3524249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/>
            <a:r>
              <a:rPr kumimoji="1" lang="ru-RU" altLang="ru-RU" sz="24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 25 лет 		</a:t>
            </a:r>
            <a:r>
              <a:rPr kumimoji="1" lang="ru-RU" altLang="ru-RU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ebdings" panose="05030102010509060703" pitchFamily="18" charset="2"/>
              </a:rPr>
              <a:t></a:t>
            </a:r>
            <a:endParaRPr kumimoji="1" lang="ru-RU" altLang="ru-RU" sz="2400" i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/>
            <a:r>
              <a:rPr kumimoji="1" lang="ru-RU" altLang="ru-RU" sz="24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25-35 лет 		</a:t>
            </a:r>
            <a:r>
              <a:rPr kumimoji="1" lang="ru-RU" altLang="ru-RU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ebdings" panose="05030102010509060703" pitchFamily="18" charset="2"/>
              </a:rPr>
              <a:t></a:t>
            </a:r>
            <a:endParaRPr kumimoji="1" lang="ru-RU" altLang="ru-RU" sz="2400" i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/>
            <a:r>
              <a:rPr kumimoji="1" lang="ru-RU" altLang="ru-RU" sz="24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35-45 лет	 	</a:t>
            </a:r>
            <a:r>
              <a:rPr kumimoji="1" lang="ru-RU" altLang="ru-RU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ebdings" panose="05030102010509060703" pitchFamily="18" charset="2"/>
              </a:rPr>
              <a:t></a:t>
            </a:r>
            <a:r>
              <a:rPr kumimoji="1" lang="ru-RU" altLang="ru-RU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kumimoji="1" lang="ru-RU" altLang="ru-RU" sz="2400" i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/>
            <a:r>
              <a:rPr kumimoji="1" lang="ru-RU" altLang="ru-RU" sz="24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45-55 лет           	</a:t>
            </a:r>
            <a:r>
              <a:rPr kumimoji="1" lang="ru-RU" altLang="ru-RU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ebdings" panose="05030102010509060703" pitchFamily="18" charset="2"/>
              </a:rPr>
              <a:t></a:t>
            </a:r>
            <a:r>
              <a:rPr kumimoji="1" lang="ru-RU" altLang="ru-RU" sz="24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lvl="1"/>
            <a:r>
              <a:rPr kumimoji="1" lang="ru-RU" altLang="ru-RU" sz="24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55 лет и более	</a:t>
            </a:r>
            <a:r>
              <a:rPr kumimoji="1" lang="ru-RU" altLang="ru-RU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ebdings" panose="05030102010509060703" pitchFamily="18" charset="2"/>
              </a:rPr>
              <a:t></a:t>
            </a:r>
          </a:p>
          <a:p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CC7DC3E5-5055-4B8E-949D-70CFF965AE3F}"/>
              </a:ext>
            </a:extLst>
          </p:cNvPr>
          <p:cNvSpPr txBox="1"/>
          <p:nvPr/>
        </p:nvSpPr>
        <p:spPr>
          <a:xfrm>
            <a:off x="3944567" y="3260884"/>
            <a:ext cx="3524249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/>
            <a:r>
              <a:rPr kumimoji="1" lang="ru-RU" altLang="ru-RU" sz="24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 24 лет 		</a:t>
            </a:r>
            <a:r>
              <a:rPr kumimoji="1" lang="ru-RU" altLang="ru-RU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ebdings" panose="05030102010509060703" pitchFamily="18" charset="2"/>
              </a:rPr>
              <a:t></a:t>
            </a:r>
            <a:endParaRPr kumimoji="1" lang="ru-RU" altLang="ru-RU" sz="2400" i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/>
            <a:r>
              <a:rPr kumimoji="1" lang="ru-RU" altLang="ru-RU" sz="24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25-34 лет 		</a:t>
            </a:r>
            <a:r>
              <a:rPr kumimoji="1" lang="ru-RU" altLang="ru-RU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ebdings" panose="05030102010509060703" pitchFamily="18" charset="2"/>
              </a:rPr>
              <a:t></a:t>
            </a:r>
            <a:endParaRPr kumimoji="1" lang="ru-RU" altLang="ru-RU" sz="2400" i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/>
            <a:r>
              <a:rPr kumimoji="1" lang="ru-RU" altLang="ru-RU" sz="24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35-44 лет 		</a:t>
            </a:r>
            <a:r>
              <a:rPr kumimoji="1" lang="ru-RU" altLang="ru-RU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ebdings" panose="05030102010509060703" pitchFamily="18" charset="2"/>
              </a:rPr>
              <a:t></a:t>
            </a:r>
            <a:r>
              <a:rPr kumimoji="1" lang="ru-RU" altLang="ru-RU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kumimoji="1" lang="ru-RU" altLang="ru-RU" sz="2400" i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/>
            <a:r>
              <a:rPr kumimoji="1" lang="ru-RU" altLang="ru-RU" sz="24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45-54 лет           	</a:t>
            </a:r>
            <a:r>
              <a:rPr kumimoji="1" lang="ru-RU" altLang="ru-RU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ebdings" panose="05030102010509060703" pitchFamily="18" charset="2"/>
              </a:rPr>
              <a:t></a:t>
            </a:r>
            <a:r>
              <a:rPr kumimoji="1" lang="ru-RU" altLang="ru-RU" sz="24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lvl="1"/>
            <a:r>
              <a:rPr kumimoji="1" lang="ru-RU" altLang="ru-RU" sz="24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55 лет и более	</a:t>
            </a:r>
            <a:r>
              <a:rPr kumimoji="1" lang="ru-RU" altLang="ru-RU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ebdings" panose="05030102010509060703" pitchFamily="18" charset="2"/>
              </a:rPr>
              <a:t></a:t>
            </a:r>
          </a:p>
          <a:p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5" name="Знак умножения 4">
            <a:extLst>
              <a:ext uri="{FF2B5EF4-FFF2-40B4-BE49-F238E27FC236}">
                <a16:creationId xmlns:a16="http://schemas.microsoft.com/office/drawing/2014/main" xmlns="" id="{857F301B-7F29-4A45-B2DB-40C835F1ABA4}"/>
              </a:ext>
            </a:extLst>
          </p:cNvPr>
          <p:cNvSpPr/>
          <p:nvPr/>
        </p:nvSpPr>
        <p:spPr>
          <a:xfrm>
            <a:off x="781962" y="2828243"/>
            <a:ext cx="3324225" cy="3081271"/>
          </a:xfrm>
          <a:prstGeom prst="mathMultiply">
            <a:avLst/>
          </a:prstGeom>
          <a:solidFill>
            <a:srgbClr val="FF3B3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866218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/>
              <a:t>Виды вопросов для анкеты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fontAlgn="base">
              <a:buNone/>
            </a:pPr>
            <a:r>
              <a:rPr lang="ru-RU" b="1" dirty="0"/>
              <a:t>7</a:t>
            </a:r>
            <a:r>
              <a:rPr lang="en-US" b="1" dirty="0"/>
              <a:t>. </a:t>
            </a:r>
            <a:r>
              <a:rPr lang="ru-RU" b="1" dirty="0"/>
              <a:t>Вопросы на случай непредвиденных обстоятельств</a:t>
            </a:r>
            <a:r>
              <a:rPr lang="ru-RU" dirty="0"/>
              <a:t> – пункт, которому уделяют внимание только в том случае, если человек дает конкретный ответ на предыдущий вопрос. Это позволяет не опрашивать людей, которые не имеют отношения к теме.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B5284EE0-435D-4A68-9632-302B22E2A979}"/>
              </a:ext>
            </a:extLst>
          </p:cNvPr>
          <p:cNvSpPr txBox="1"/>
          <p:nvPr/>
        </p:nvSpPr>
        <p:spPr>
          <a:xfrm>
            <a:off x="838200" y="3429000"/>
            <a:ext cx="8888041" cy="2456955"/>
          </a:xfrm>
          <a:prstGeom prst="rect">
            <a:avLst/>
          </a:prstGeom>
          <a:solidFill>
            <a:srgbClr val="006CE3"/>
          </a:solidFill>
          <a:ln>
            <a:headEnd type="none" w="med" len="med"/>
            <a:tailEnd type="none" w="med" len="med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ru-RU" altLang="ru-RU" sz="3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Пользуетесь ли Вы косметикой? </a:t>
            </a:r>
            <a:endParaRPr lang="ru-RU" sz="32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263650" lvl="1" indent="-457200">
              <a:lnSpc>
                <a:spcPct val="150000"/>
              </a:lnSpc>
              <a:buFont typeface="Wingdings" panose="05000000000000000000" pitchFamily="2" charset="2"/>
              <a:buChar char="¡"/>
            </a:pPr>
            <a:r>
              <a:rPr lang="ru-RU" altLang="ru-RU" sz="2800" i="1" dirty="0">
                <a:latin typeface="Times New Roman" panose="02020603050405020304" pitchFamily="18" charset="0"/>
                <a:cs typeface="Times New Roman" panose="02020603050405020304" pitchFamily="18" charset="0"/>
                <a:sym typeface="Webdings" panose="05030102010509060703" pitchFamily="18" charset="2"/>
              </a:rPr>
              <a:t>да </a:t>
            </a:r>
            <a:r>
              <a:rPr lang="ru-RU" altLang="ru-RU" sz="2800" dirty="0">
                <a:latin typeface="Times New Roman" panose="02020603050405020304" pitchFamily="18" charset="0"/>
                <a:cs typeface="Times New Roman" panose="02020603050405020304" pitchFamily="18" charset="0"/>
                <a:sym typeface="Webdings" panose="05030102010509060703" pitchFamily="18" charset="2"/>
              </a:rPr>
              <a:t>	</a:t>
            </a:r>
            <a:r>
              <a:rPr lang="ru-RU" altLang="ru-RU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	</a:t>
            </a:r>
          </a:p>
          <a:p>
            <a:pPr marL="1263650" lvl="1" indent="-457200">
              <a:lnSpc>
                <a:spcPct val="150000"/>
              </a:lnSpc>
              <a:buFont typeface="Wingdings" panose="05000000000000000000" pitchFamily="2" charset="2"/>
              <a:buChar char="¡"/>
            </a:pPr>
            <a:r>
              <a:rPr lang="ru-RU" altLang="ru-RU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нет</a:t>
            </a:r>
          </a:p>
          <a:p>
            <a:pPr marL="806450" lvl="1">
              <a:lnSpc>
                <a:spcPct val="150000"/>
              </a:lnSpc>
            </a:pPr>
            <a:r>
              <a:rPr lang="ru-RU" altLang="ru-RU" sz="2800" i="1" dirty="0">
                <a:latin typeface="Times New Roman" panose="02020603050405020304" pitchFamily="18" charset="0"/>
                <a:cs typeface="Times New Roman" panose="02020603050405020304" pitchFamily="18" charset="0"/>
                <a:sym typeface="Webdings" panose="05030102010509060703" pitchFamily="18" charset="2"/>
              </a:rPr>
              <a:t>Если да, то с какого возраста</a:t>
            </a:r>
            <a:r>
              <a:rPr lang="en-US" altLang="ru-RU" sz="2800" i="1" dirty="0">
                <a:latin typeface="Times New Roman" panose="02020603050405020304" pitchFamily="18" charset="0"/>
                <a:cs typeface="Times New Roman" panose="02020603050405020304" pitchFamily="18" charset="0"/>
                <a:sym typeface="Webdings" panose="05030102010509060703" pitchFamily="18" charset="2"/>
              </a:rPr>
              <a:t>?</a:t>
            </a:r>
            <a:r>
              <a:rPr lang="ru-RU" altLang="ru-RU" sz="2800" i="1" dirty="0">
                <a:latin typeface="Times New Roman" panose="02020603050405020304" pitchFamily="18" charset="0"/>
                <a:cs typeface="Times New Roman" panose="02020603050405020304" pitchFamily="18" charset="0"/>
                <a:sym typeface="Webdings" panose="05030102010509060703" pitchFamily="18" charset="2"/>
              </a:rPr>
              <a:t> _____</a:t>
            </a:r>
            <a:r>
              <a:rPr lang="ru-RU" altLang="ru-RU" sz="2800" i="1" dirty="0">
                <a:sym typeface="Webdings" panose="05030102010509060703" pitchFamily="18" charset="2"/>
              </a:rPr>
              <a:t>	</a:t>
            </a:r>
            <a:r>
              <a:rPr lang="ru-RU" altLang="ru-RU" sz="2800" dirty="0">
                <a:sym typeface="Wingdings" panose="05000000000000000000" pitchFamily="2" charset="2"/>
              </a:rPr>
              <a:t> </a:t>
            </a:r>
            <a:endParaRPr lang="ru-RU" altLang="ru-RU" sz="2800" i="1" dirty="0"/>
          </a:p>
        </p:txBody>
      </p:sp>
    </p:spTree>
    <p:extLst>
      <p:ext uri="{BB962C8B-B14F-4D97-AF65-F5344CB8AC3E}">
        <p14:creationId xmlns:p14="http://schemas.microsoft.com/office/powerpoint/2010/main" val="405437363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b="1" dirty="0"/>
              <a:t>Нежелательные формулировки вопросов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ln>
            <a:noFill/>
          </a:ln>
        </p:spPr>
        <p:txBody>
          <a:bodyPr/>
          <a:lstStyle/>
          <a:p>
            <a:pPr marL="514350" indent="-514350" fontAlgn="base">
              <a:buAutoNum type="arabicPeriod"/>
            </a:pPr>
            <a:r>
              <a:rPr lang="ru-RU" b="1" dirty="0"/>
              <a:t>Гипотетические </a:t>
            </a:r>
          </a:p>
          <a:p>
            <a:pPr marL="0" indent="0" fontAlgn="base">
              <a:buNone/>
            </a:pPr>
            <a:r>
              <a:rPr lang="ru-RU" dirty="0"/>
              <a:t>Следует избегать формулировок, вводящих в заблуждение предположениями и фантазиями. </a:t>
            </a:r>
          </a:p>
          <a:p>
            <a:pPr marL="0" indent="0" fontAlgn="base">
              <a:buNone/>
            </a:pPr>
            <a:r>
              <a:rPr lang="ru-RU" b="1" dirty="0"/>
              <a:t>Примеры:</a:t>
            </a:r>
            <a:endParaRPr lang="en-US" b="1" dirty="0"/>
          </a:p>
          <a:p>
            <a:pPr fontAlgn="base"/>
            <a:r>
              <a:rPr lang="ru-RU" dirty="0">
                <a:highlight>
                  <a:srgbClr val="FF3B39"/>
                </a:highlight>
              </a:rPr>
              <a:t>неправильно: «Как должна работать наша служба поддержки?»;</a:t>
            </a:r>
          </a:p>
          <a:p>
            <a:pPr fontAlgn="base"/>
            <a:r>
              <a:rPr lang="ru-RU" dirty="0">
                <a:highlight>
                  <a:srgbClr val="00BB1C"/>
                </a:highlight>
              </a:rPr>
              <a:t>правильно: «Что Вас не устраивает в работе нашей службы поддержки?»;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087474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https://phonoteka.org/uploads/posts/2021-04/1618507909_28-p-fon-dlya-oprosa-32.png">
            <a:extLst>
              <a:ext uri="{FF2B5EF4-FFF2-40B4-BE49-F238E27FC236}">
                <a16:creationId xmlns:a16="http://schemas.microsoft.com/office/drawing/2014/main" xmlns="" id="{D97032F7-A85D-482B-B196-D8D8E97CC7C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859" r="36683" b="16909"/>
          <a:stretch/>
        </p:blipFill>
        <p:spPr bwMode="auto">
          <a:xfrm>
            <a:off x="8677275" y="904874"/>
            <a:ext cx="2857500" cy="56983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ctr">
            <a:normAutofit/>
          </a:bodyPr>
          <a:lstStyle/>
          <a:p>
            <a:r>
              <a:rPr lang="ru-RU" sz="4400" b="1" dirty="0"/>
              <a:t>Анкетирование в социологии</a:t>
            </a:r>
          </a:p>
        </p:txBody>
      </p:sp>
      <p:sp>
        <p:nvSpPr>
          <p:cNvPr id="4" name="Текст 3"/>
          <p:cNvSpPr>
            <a:spLocks noGrp="1"/>
          </p:cNvSpPr>
          <p:nvPr>
            <p:ph idx="1"/>
          </p:nvPr>
        </p:nvSpPr>
        <p:spPr>
          <a:xfrm>
            <a:off x="838200" y="1381125"/>
            <a:ext cx="8315325" cy="4795838"/>
          </a:xfrm>
        </p:spPr>
        <p:txBody>
          <a:bodyPr>
            <a:normAutofit/>
          </a:bodyPr>
          <a:lstStyle/>
          <a:p>
            <a:pPr marL="0" indent="0" fontAlgn="base">
              <a:buNone/>
            </a:pPr>
            <a:r>
              <a:rPr lang="ru-RU" sz="2400" dirty="0"/>
              <a:t>Социальное анкетирование является полезным инструментом для получения информации от людей. То есть, основная цель – собрать данные.</a:t>
            </a:r>
          </a:p>
          <a:p>
            <a:pPr marL="0" indent="0" fontAlgn="base">
              <a:buNone/>
            </a:pPr>
            <a:r>
              <a:rPr lang="ru-RU" sz="2400" dirty="0"/>
              <a:t>Чем отличается анкетирование от тестирования? Тестирование – это испытание людей на определенный уровень знаний, умений или общую интеллектуальную развитость.</a:t>
            </a:r>
          </a:p>
          <a:p>
            <a:pPr marL="0" indent="0" fontAlgn="base">
              <a:buNone/>
            </a:pPr>
            <a:r>
              <a:rPr lang="ru-RU" sz="2400" dirty="0"/>
              <a:t>Итак, тестирование имеет другую цель, по сравнению с анкетированием. Тестирование чаще всего используется в педагогике.</a:t>
            </a:r>
          </a:p>
          <a:p>
            <a:pPr marL="0" indent="0" fontAlgn="base">
              <a:buNone/>
            </a:pPr>
            <a:r>
              <a:rPr lang="ru-RU" sz="2400" dirty="0"/>
              <a:t>Анкетер – это человек, который проводит анкетирование; респондент (или информант) – тот, кто заполняет анкету.</a:t>
            </a:r>
          </a:p>
        </p:txBody>
      </p:sp>
    </p:spTree>
    <p:extLst>
      <p:ext uri="{BB962C8B-B14F-4D97-AF65-F5344CB8AC3E}">
        <p14:creationId xmlns:p14="http://schemas.microsoft.com/office/powerpoint/2010/main" val="101182771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/>
              <a:t>Нежелательные формулировки вопросов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 fontAlgn="base">
              <a:buNone/>
            </a:pPr>
            <a:r>
              <a:rPr lang="en-US" b="1" dirty="0"/>
              <a:t>2. </a:t>
            </a:r>
            <a:r>
              <a:rPr lang="ru-RU" b="1" dirty="0"/>
              <a:t>Смущающие</a:t>
            </a:r>
            <a:endParaRPr lang="ru-RU" dirty="0"/>
          </a:p>
          <a:p>
            <a:pPr marL="0" indent="0" fontAlgn="base">
              <a:buNone/>
            </a:pPr>
            <a:r>
              <a:rPr lang="ru-RU" dirty="0"/>
              <a:t>Не нужно заставлять респондентов чувствовать себя неловко, расспрашивая подробности о личных проблемах, которые, в свою очередь, могут привести к потере доверия. Если же нужно включить такой пункт, то важно показать участнику, что его не будут осуждать за ответ. </a:t>
            </a:r>
          </a:p>
          <a:p>
            <a:pPr marL="0" indent="0" fontAlgn="base">
              <a:buNone/>
            </a:pPr>
            <a:r>
              <a:rPr lang="ru-RU" b="1" dirty="0"/>
              <a:t>Примеры:</a:t>
            </a:r>
            <a:endParaRPr lang="en-US" b="1" dirty="0"/>
          </a:p>
          <a:p>
            <a:pPr fontAlgn="base"/>
            <a:r>
              <a:rPr lang="ru-RU" dirty="0">
                <a:highlight>
                  <a:srgbClr val="FF0000"/>
                </a:highlight>
              </a:rPr>
              <a:t>неправильно: «Вы помогаете бедным людям?»;</a:t>
            </a:r>
          </a:p>
          <a:p>
            <a:pPr fontAlgn="base"/>
            <a:r>
              <a:rPr lang="ru-RU" dirty="0">
                <a:highlight>
                  <a:srgbClr val="00BB1C"/>
                </a:highlight>
              </a:rPr>
              <a:t>правильно: «Одни люди считают, что не обязательно оказывать финансовую помощь трудоспособным бедным. А как Вы считаете?»;</a:t>
            </a:r>
          </a:p>
        </p:txBody>
      </p:sp>
    </p:spTree>
    <p:extLst>
      <p:ext uri="{BB962C8B-B14F-4D97-AF65-F5344CB8AC3E}">
        <p14:creationId xmlns:p14="http://schemas.microsoft.com/office/powerpoint/2010/main" val="11516833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/>
              <a:t>Нежелательные формулировки вопросов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fontAlgn="base">
              <a:buNone/>
            </a:pPr>
            <a:r>
              <a:rPr lang="en-US" b="1" dirty="0"/>
              <a:t>3. </a:t>
            </a:r>
            <a:r>
              <a:rPr lang="ru-RU" b="1" dirty="0"/>
              <a:t>Чрезвычайно положительные/отрицательные</a:t>
            </a:r>
            <a:r>
              <a:rPr lang="ru-RU" dirty="0"/>
              <a:t> </a:t>
            </a:r>
          </a:p>
          <a:p>
            <a:pPr marL="0" indent="0" fontAlgn="base">
              <a:buNone/>
            </a:pPr>
            <a:r>
              <a:rPr lang="ru-RU" dirty="0"/>
              <a:t>Необходимо тщательно продумать формулировку, чтобы избежать резких положительных или отрицательных оттенков. </a:t>
            </a:r>
          </a:p>
          <a:p>
            <a:pPr marL="0" indent="0" fontAlgn="base">
              <a:buNone/>
            </a:pPr>
            <a:r>
              <a:rPr lang="ru-RU" b="1" dirty="0"/>
              <a:t>Примеры:</a:t>
            </a:r>
            <a:endParaRPr lang="en-US" b="1" dirty="0"/>
          </a:p>
          <a:p>
            <a:pPr fontAlgn="base"/>
            <a:r>
              <a:rPr lang="ru-RU" dirty="0">
                <a:highlight>
                  <a:srgbClr val="FF0000"/>
                </a:highlight>
              </a:rPr>
              <a:t>неправильно: «Разве Вы не удовлетворены своей работой?»;</a:t>
            </a:r>
          </a:p>
          <a:p>
            <a:pPr fontAlgn="base"/>
            <a:r>
              <a:rPr lang="ru-RU" dirty="0">
                <a:highlight>
                  <a:srgbClr val="00BB1C"/>
                </a:highlight>
              </a:rPr>
              <a:t>правильно: «Вы удовлетворены своей работой?».</a:t>
            </a:r>
          </a:p>
        </p:txBody>
      </p:sp>
    </p:spTree>
    <p:extLst>
      <p:ext uri="{BB962C8B-B14F-4D97-AF65-F5344CB8AC3E}">
        <p14:creationId xmlns:p14="http://schemas.microsoft.com/office/powerpoint/2010/main" val="265700495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/>
              <a:t>Правила составления анкеты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514350" indent="-514350" fontAlgn="base">
              <a:lnSpc>
                <a:spcPct val="100000"/>
              </a:lnSpc>
              <a:buFont typeface="+mj-lt"/>
              <a:buAutoNum type="arabicPeriod"/>
            </a:pPr>
            <a:r>
              <a:rPr lang="ru-RU" sz="3200" b="1" dirty="0"/>
              <a:t>Решить, что нужно охватить в вопроснике.</a:t>
            </a:r>
            <a:r>
              <a:rPr lang="ru-RU" sz="3200" dirty="0"/>
              <a:t> </a:t>
            </a:r>
          </a:p>
          <a:p>
            <a:pPr marL="0" indent="0" fontAlgn="base">
              <a:lnSpc>
                <a:spcPct val="100000"/>
              </a:lnSpc>
              <a:buNone/>
            </a:pPr>
            <a:r>
              <a:rPr lang="ru-RU" sz="3200" dirty="0"/>
              <a:t>Четкое определение темы имеет первостепенное значение, поскольку это является основным шагом при разработке.</a:t>
            </a:r>
          </a:p>
          <a:p>
            <a:pPr marL="514350" indent="-514350" fontAlgn="base">
              <a:lnSpc>
                <a:spcPct val="100000"/>
              </a:lnSpc>
              <a:buFont typeface="+mj-lt"/>
              <a:buAutoNum type="arabicPeriod" startAt="2"/>
            </a:pPr>
            <a:r>
              <a:rPr lang="ru-RU" sz="3200" b="1" dirty="0"/>
              <a:t>Не менять слова.</a:t>
            </a:r>
            <a:r>
              <a:rPr lang="ru-RU" sz="3200" dirty="0"/>
              <a:t> </a:t>
            </a:r>
          </a:p>
          <a:p>
            <a:pPr marL="0" indent="0" fontAlgn="base">
              <a:lnSpc>
                <a:spcPct val="100000"/>
              </a:lnSpc>
              <a:buNone/>
            </a:pPr>
            <a:r>
              <a:rPr lang="ru-RU" sz="3200" dirty="0"/>
              <a:t>Важно, чтобы слова или фразы, которые используются, были сформулированы максимально просто. Если пункты неясны, информанты могут просто выбрать любые варианты, что приведет к неточным данным.</a:t>
            </a:r>
          </a:p>
          <a:p>
            <a:pPr>
              <a:lnSpc>
                <a:spcPct val="100000"/>
              </a:lnSpc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862327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/>
              <a:t>Правила составления анкеты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514350" indent="-514350" fontAlgn="base">
              <a:buFont typeface="+mj-lt"/>
              <a:buAutoNum type="arabicPeriod" startAt="3"/>
            </a:pPr>
            <a:r>
              <a:rPr lang="ru-RU" sz="3200" b="1" dirty="0"/>
              <a:t>Задавать только один вопрос за раз.</a:t>
            </a:r>
            <a:r>
              <a:rPr lang="ru-RU" sz="3200" dirty="0"/>
              <a:t> </a:t>
            </a:r>
          </a:p>
          <a:p>
            <a:pPr marL="0" indent="0" fontAlgn="base">
              <a:buNone/>
            </a:pPr>
            <a:r>
              <a:rPr lang="ru-RU" sz="3200" dirty="0"/>
              <a:t>Варианты, когда в одном вопросе, задаются сразу два, будут давать не точный результат, потому что могут получится разные ответы.</a:t>
            </a:r>
          </a:p>
          <a:p>
            <a:pPr marL="0" indent="0" fontAlgn="base">
              <a:buFont typeface="+mj-lt"/>
              <a:buAutoNum type="arabicPeriod" startAt="4"/>
            </a:pPr>
            <a:r>
              <a:rPr lang="ru-RU" sz="3200" b="1" dirty="0"/>
              <a:t> Правильно формулировать пункты анкеты с вариантами ответов: </a:t>
            </a:r>
          </a:p>
          <a:p>
            <a:pPr marL="0" indent="0" fontAlgn="base">
              <a:buNone/>
            </a:pPr>
            <a:r>
              <a:rPr lang="ru-RU" sz="3200" dirty="0"/>
              <a:t>при разработке анкетер должен быть гибким с точки зрения «выбора варианта». Иногда респонденты не обязательно хотят выбирать один из вариантов ответа, предоставленных создателем опроса, в такой ситуации полезно иметь «другой» вариант.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544182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/>
              <a:t>Правила составления анкеты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marL="0" indent="0" fontAlgn="base">
              <a:lnSpc>
                <a:spcPct val="100000"/>
              </a:lnSpc>
              <a:buFont typeface="+mj-lt"/>
              <a:buAutoNum type="arabicPeriod" startAt="5"/>
            </a:pPr>
            <a:r>
              <a:rPr lang="ru-RU" sz="3800" b="1" dirty="0"/>
              <a:t> Открытый или закрытый вопрос</a:t>
            </a:r>
            <a:r>
              <a:rPr lang="ru-RU" sz="3800" dirty="0"/>
              <a:t> - это сложный выбор: анкетер может оказаться в ситуации, когда потребуется сделать четкий выбор между открытым или закрытым видом. Но решение в этом случае нужно принять обдуманно.</a:t>
            </a:r>
          </a:p>
          <a:p>
            <a:pPr marL="0" indent="0" fontAlgn="base">
              <a:lnSpc>
                <a:spcPct val="100000"/>
              </a:lnSpc>
              <a:buFont typeface="+mj-lt"/>
              <a:buAutoNum type="arabicPeriod" startAt="5"/>
            </a:pPr>
            <a:r>
              <a:rPr lang="ru-RU" sz="3800" b="1" dirty="0"/>
              <a:t> Важно знать аудиторию</a:t>
            </a:r>
            <a:r>
              <a:rPr lang="ru-RU" sz="3800" dirty="0"/>
              <a:t>: как правило, исследователь должен знать свою целевую аудиторию. Например, если целевой аудиторией является россияне, то отправка вопросника на иностранном языке не даст желаемых результатов.</a:t>
            </a:r>
          </a:p>
          <a:p>
            <a:pPr marL="0" indent="0" fontAlgn="base">
              <a:lnSpc>
                <a:spcPct val="100000"/>
              </a:lnSpc>
              <a:buFont typeface="+mj-lt"/>
              <a:buAutoNum type="arabicPeriod" startAt="5"/>
            </a:pPr>
            <a:r>
              <a:rPr lang="ru-RU" sz="3800" dirty="0"/>
              <a:t> Чувствительные вопросы в середине опросника могут привести к тому, что участники не закончат опрос. Лучше всего </a:t>
            </a:r>
            <a:r>
              <a:rPr lang="ru-RU" sz="3800" b="1" dirty="0"/>
              <a:t>блоки личных и демографических данных располагать в конце.</a:t>
            </a:r>
            <a:endParaRPr lang="ru-RU" sz="3800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2415911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/>
              <a:t>Как оформить результаты анкетирования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fontAlgn="base">
              <a:buNone/>
            </a:pPr>
            <a:r>
              <a:rPr lang="ru-RU" sz="2400" dirty="0"/>
              <a:t>Оформление итогов опроса предполагает визуализацию данных. Для этого используют различные типы диаграмм в зависимости от видов анкет.</a:t>
            </a:r>
          </a:p>
          <a:p>
            <a:pPr marL="0" indent="0" fontAlgn="base">
              <a:buNone/>
            </a:pPr>
            <a:r>
              <a:rPr lang="ru-RU" sz="2400" dirty="0"/>
              <a:t>Если вопросы предлагают два варианта (например, «</a:t>
            </a:r>
            <a:r>
              <a:rPr lang="ru-RU" sz="2400" b="1" dirty="0"/>
              <a:t>да</a:t>
            </a:r>
            <a:r>
              <a:rPr lang="ru-RU" sz="2400" dirty="0"/>
              <a:t>» и «</a:t>
            </a:r>
            <a:r>
              <a:rPr lang="ru-RU" sz="2400" b="1" dirty="0"/>
              <a:t>нет</a:t>
            </a:r>
            <a:r>
              <a:rPr lang="ru-RU" sz="2400" dirty="0"/>
              <a:t>»), круговая диаграмма – самый простой вариант представления данных.</a:t>
            </a:r>
          </a:p>
          <a:p>
            <a:endParaRPr lang="ru-RU" dirty="0"/>
          </a:p>
        </p:txBody>
      </p:sp>
      <p:graphicFrame>
        <p:nvGraphicFramePr>
          <p:cNvPr id="6" name="Диаграмма 5">
            <a:extLst>
              <a:ext uri="{FF2B5EF4-FFF2-40B4-BE49-F238E27FC236}">
                <a16:creationId xmlns:a16="http://schemas.microsoft.com/office/drawing/2014/main" xmlns="" id="{7F0A973A-39CA-4B7E-BB11-64FC23AD2E1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929416223"/>
              </p:ext>
            </p:extLst>
          </p:nvPr>
        </p:nvGraphicFramePr>
        <p:xfrm>
          <a:off x="1" y="3044858"/>
          <a:ext cx="12192000" cy="381314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32066316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/>
              <a:t>Как оформить результаты анкетирования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fontAlgn="base">
              <a:buNone/>
            </a:pPr>
            <a:r>
              <a:rPr lang="ru-RU" sz="2400" dirty="0"/>
              <a:t>Если нужно сравнить показатели отклика нескольких групп, лучше выбрать гистограмму. Связку выровненных столбцов гораздо проще сравнить, чем несколько круговых диаграмм. </a:t>
            </a:r>
            <a:r>
              <a:rPr lang="ru-RU" sz="2400" b="1" dirty="0"/>
              <a:t>При этом важно обозначить каждый столбец процентом для ясности.</a:t>
            </a:r>
            <a:endParaRPr lang="ru-RU" dirty="0"/>
          </a:p>
        </p:txBody>
      </p:sp>
      <p:graphicFrame>
        <p:nvGraphicFramePr>
          <p:cNvPr id="6" name="Диаграмма 5">
            <a:extLst>
              <a:ext uri="{FF2B5EF4-FFF2-40B4-BE49-F238E27FC236}">
                <a16:creationId xmlns:a16="http://schemas.microsoft.com/office/drawing/2014/main" xmlns="" id="{971428CD-9625-419C-817F-DBB370A0D21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825563046"/>
              </p:ext>
            </p:extLst>
          </p:nvPr>
        </p:nvGraphicFramePr>
        <p:xfrm>
          <a:off x="2146300" y="3045884"/>
          <a:ext cx="8128000" cy="353271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408834184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/>
              <a:t>Как оформить результаты анкетирования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fontAlgn="base">
              <a:buNone/>
            </a:pPr>
            <a:r>
              <a:rPr lang="ru-RU" sz="2400" dirty="0"/>
              <a:t>В вопросах со шкалой оценок участникам предлагается спектр возможных ответов. Столбчатая диаграмма с разбивкой на 100% – самый простой вариант для визуализации собранных данных.</a:t>
            </a:r>
            <a:endParaRPr lang="ru-RU" dirty="0"/>
          </a:p>
        </p:txBody>
      </p:sp>
      <p:graphicFrame>
        <p:nvGraphicFramePr>
          <p:cNvPr id="6" name="Диаграмма 5">
            <a:extLst>
              <a:ext uri="{FF2B5EF4-FFF2-40B4-BE49-F238E27FC236}">
                <a16:creationId xmlns:a16="http://schemas.microsoft.com/office/drawing/2014/main" xmlns="" id="{E8E78F27-FB5B-40D9-9DD9-3FBF6A9B24F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843403412"/>
              </p:ext>
            </p:extLst>
          </p:nvPr>
        </p:nvGraphicFramePr>
        <p:xfrm>
          <a:off x="923925" y="2619375"/>
          <a:ext cx="10315575" cy="42386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413604681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/>
              <a:t>Как оформить результаты анкетирования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fontAlgn="base">
              <a:buNone/>
            </a:pPr>
            <a:r>
              <a:rPr lang="ru-RU" sz="2400" dirty="0"/>
              <a:t>Гистограммы могут использоваться, чтобы показать возрастное распределение определенной популяции.</a:t>
            </a:r>
            <a:endParaRPr lang="ru-RU" dirty="0"/>
          </a:p>
        </p:txBody>
      </p:sp>
      <p:graphicFrame>
        <p:nvGraphicFramePr>
          <p:cNvPr id="6" name="Диаграмма 5">
            <a:extLst>
              <a:ext uri="{FF2B5EF4-FFF2-40B4-BE49-F238E27FC236}">
                <a16:creationId xmlns:a16="http://schemas.microsoft.com/office/drawing/2014/main" xmlns="" id="{ACB3EC4C-2BD0-4DA0-880C-19A8BF2E090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151913177"/>
              </p:ext>
            </p:extLst>
          </p:nvPr>
        </p:nvGraphicFramePr>
        <p:xfrm>
          <a:off x="927100" y="2305050"/>
          <a:ext cx="10350500" cy="42211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85416769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>
            <a:extLst>
              <a:ext uri="{FF2B5EF4-FFF2-40B4-BE49-F238E27FC236}">
                <a16:creationId xmlns:a16="http://schemas.microsoft.com/office/drawing/2014/main" xmlns="" id="{7A06D656-BD95-48E7-9A46-E1DF5491913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1172" t="29519" r="1093" b="15817"/>
          <a:stretch/>
        </p:blipFill>
        <p:spPr>
          <a:xfrm>
            <a:off x="3629320" y="2288305"/>
            <a:ext cx="8353131" cy="4283946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/>
              <a:t>Как оформить результаты анкетирования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 fontAlgn="base">
              <a:buNone/>
            </a:pPr>
            <a:r>
              <a:rPr lang="ru-RU" sz="2400" dirty="0"/>
              <a:t>Обработка результатов открытых вопросов представляет собой небольшую проблему. Чтобы визуализировать итоги, нужно каким-то образом сгруппировать ответы, используя общие ключевые слова или другие факторы.</a:t>
            </a:r>
          </a:p>
          <a:p>
            <a:pPr marL="0" indent="0" fontAlgn="base">
              <a:buNone/>
            </a:pPr>
            <a:r>
              <a:rPr lang="ru-RU" sz="2400" dirty="0"/>
              <a:t>Облака слов, хотя некоторые эксперты по </a:t>
            </a:r>
            <a:br>
              <a:rPr lang="ru-RU" sz="2400" dirty="0"/>
            </a:br>
            <a:r>
              <a:rPr lang="ru-RU" sz="2400" dirty="0"/>
              <a:t>визуализации осуждают их использование, </a:t>
            </a:r>
            <a:br>
              <a:rPr lang="ru-RU" sz="2400" dirty="0"/>
            </a:br>
            <a:r>
              <a:rPr lang="ru-RU" sz="2400" dirty="0"/>
              <a:t>могут способствовать получению </a:t>
            </a:r>
            <a:br>
              <a:rPr lang="ru-RU" sz="2400" dirty="0"/>
            </a:br>
            <a:r>
              <a:rPr lang="ru-RU" sz="2400" dirty="0"/>
              <a:t>сводных данных.</a:t>
            </a:r>
          </a:p>
          <a:p>
            <a:pPr marL="0" indent="0" fontAlgn="base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1996529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Задачи, которые стоят перед анкетированием: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 fontAlgn="base">
              <a:buFont typeface="+mj-lt"/>
              <a:buAutoNum type="arabicPeriod"/>
            </a:pPr>
            <a:r>
              <a:rPr lang="ru-RU" sz="2200" b="1" dirty="0"/>
              <a:t> Узнать новую теоретическую информацию.</a:t>
            </a:r>
            <a:endParaRPr lang="ru-RU" sz="2200" dirty="0"/>
          </a:p>
          <a:p>
            <a:pPr marL="0" indent="0" fontAlgn="base">
              <a:buFont typeface="+mj-lt"/>
              <a:buAutoNum type="arabicPeriod"/>
            </a:pPr>
            <a:r>
              <a:rPr lang="ru-RU" sz="2200" b="1" dirty="0"/>
              <a:t> Узнать больше о целевой аудитории.</a:t>
            </a:r>
            <a:r>
              <a:rPr lang="ru-RU" sz="2200" dirty="0"/>
              <a:t> Анкеты, определяющие, чего хотят потребители, что им нужно, и что им нравится, пригодятся при сегментировании списков на основе этих факторов. Чем более узкими и конкретными являются списки, тем выше шансы на успешный коэффициент конверсии.</a:t>
            </a:r>
          </a:p>
          <a:p>
            <a:pPr marL="0" indent="0" fontAlgn="base">
              <a:buFont typeface="+mj-lt"/>
              <a:buAutoNum type="arabicPeriod"/>
            </a:pPr>
            <a:r>
              <a:rPr lang="ru-RU" sz="2200" b="1" dirty="0"/>
              <a:t> Получить отзывы о недавнем событии, продукте или услуге</a:t>
            </a:r>
            <a:r>
              <a:rPr lang="ru-RU" sz="2200" dirty="0"/>
              <a:t>: если аудитория высказывает свое мнение, это поможет добиться больших успехов в будущих начинаниях.</a:t>
            </a:r>
          </a:p>
          <a:p>
            <a:pPr marL="0" indent="0" fontAlgn="base">
              <a:buFont typeface="+mj-lt"/>
              <a:buAutoNum type="arabicPeriod"/>
            </a:pPr>
            <a:r>
              <a:rPr lang="ru-RU" sz="2200" b="1" dirty="0"/>
              <a:t> Проверить знания.</a:t>
            </a:r>
            <a:r>
              <a:rPr lang="ru-RU" sz="2200" dirty="0"/>
              <a:t> Интервьюирование может использоваться (но более редко) для определения уровня знаний. Для этого чаще используют тестирование.</a:t>
            </a:r>
          </a:p>
          <a:p>
            <a:pPr marL="0" indent="0" fontAlgn="base">
              <a:buFont typeface="+mj-lt"/>
              <a:buAutoNum type="arabicPeriod"/>
            </a:pPr>
            <a:r>
              <a:rPr lang="ru-RU" sz="2200" b="1" dirty="0"/>
              <a:t> Уточнить точку зрения.</a:t>
            </a:r>
            <a:r>
              <a:rPr lang="ru-RU" sz="2200" dirty="0"/>
              <a:t> Анкеты, используемые в качестве пояснения, имеют большое значение для уменьшения недопонимания и, следовательно, более эффективного общения в дальнейшем.</a:t>
            </a:r>
          </a:p>
          <a:p>
            <a:pPr marL="0" indent="0" fontAlgn="base">
              <a:buFont typeface="+mj-lt"/>
              <a:buAutoNum type="arabicPeriod"/>
            </a:pPr>
            <a:r>
              <a:rPr lang="ru-RU" sz="2200" b="1" dirty="0"/>
              <a:t> Установить позитивные отношения</a:t>
            </a:r>
            <a:r>
              <a:rPr lang="ru-RU" sz="2200" dirty="0"/>
              <a:t>: когда открываются линии связи, это показывает респондентам, что их мнение ценят.</a:t>
            </a:r>
          </a:p>
        </p:txBody>
      </p:sp>
    </p:spTree>
    <p:extLst>
      <p:ext uri="{BB962C8B-B14F-4D97-AF65-F5344CB8AC3E}">
        <p14:creationId xmlns:p14="http://schemas.microsoft.com/office/powerpoint/2010/main" val="12467453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/>
              <a:t>Плюсы анкетирования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fontAlgn="base">
              <a:buFont typeface="+mj-lt"/>
              <a:buAutoNum type="arabicPeriod"/>
            </a:pPr>
            <a:r>
              <a:rPr lang="ru-RU" b="1" dirty="0"/>
              <a:t> Анкеты являются одним из наиболее экономически эффективных и доступных способов сбора количественных данных.</a:t>
            </a:r>
            <a:r>
              <a:rPr lang="ru-RU" dirty="0"/>
              <a:t> Особенно онлайн и мобильные опросы имеют очень низкую стоимость и щедрый охват.</a:t>
            </a:r>
          </a:p>
          <a:p>
            <a:pPr marL="0" indent="0" fontAlgn="base">
              <a:buFont typeface="+mj-lt"/>
              <a:buAutoNum type="arabicPeriod"/>
            </a:pPr>
            <a:r>
              <a:rPr lang="ru-RU" b="1" dirty="0"/>
              <a:t> Они практичны.</a:t>
            </a:r>
            <a:r>
              <a:rPr lang="ru-RU" dirty="0"/>
              <a:t> Помимо того, что вопросники являются недорогими и гибкими, они также являются практическим способом сбора данных. Они могут быть нацелены на группы по конкретному выбору и управляться различными способами.</a:t>
            </a:r>
          </a:p>
          <a:p>
            <a:pPr marL="0" indent="0" fontAlgn="base">
              <a:buFont typeface="+mj-lt"/>
              <a:buAutoNum type="arabicPeriod"/>
            </a:pPr>
            <a:r>
              <a:rPr lang="ru-RU" b="1" dirty="0"/>
              <a:t> Масштабируемость.</a:t>
            </a:r>
            <a:r>
              <a:rPr lang="ru-RU" dirty="0"/>
              <a:t> Опросники позволяют собирать информацию от большой аудитории.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2684099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/>
              <a:t>Плюсы анкетирования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 fontAlgn="base">
              <a:buFont typeface="+mj-lt"/>
              <a:buAutoNum type="arabicPeriod" startAt="4"/>
            </a:pPr>
            <a:r>
              <a:rPr lang="ru-RU" b="1" dirty="0"/>
              <a:t> Научный анализ и прогнозы.</a:t>
            </a:r>
            <a:r>
              <a:rPr lang="ru-RU" dirty="0"/>
              <a:t> Чем больше данных удается собрать, тем яснее станет картина. Вся эта информация дает маркетологам возможность создавать новые стратегии и следить за тенденциями в аудитории. Анализ отчетов может использоваться для составления прогнозов и даже создания контрольных показателей для последующих вопросников.</a:t>
            </a:r>
          </a:p>
          <a:p>
            <a:pPr marL="0" indent="0" fontAlgn="base">
              <a:buFont typeface="+mj-lt"/>
              <a:buAutoNum type="arabicPeriod" startAt="4"/>
            </a:pPr>
            <a:r>
              <a:rPr lang="ru-RU" b="1" dirty="0"/>
              <a:t> Анонимность.</a:t>
            </a:r>
            <a:r>
              <a:rPr lang="ru-RU" dirty="0"/>
              <a:t> В социологических опросах не нужно указывать личность. Но для обеспечения чувства точной конфиденциальности лучше использовать компьютерное анкетирование. Анонимное компьютерное интервьюирование дает самые точные результаты.</a:t>
            </a:r>
          </a:p>
          <a:p>
            <a:pPr marL="0" indent="0" fontAlgn="base">
              <a:buFont typeface="+mj-lt"/>
              <a:buAutoNum type="arabicPeriod" startAt="4"/>
            </a:pPr>
            <a:r>
              <a:rPr lang="ru-RU" b="1" dirty="0"/>
              <a:t> Легкая стандартизация.</a:t>
            </a:r>
            <a:r>
              <a:rPr lang="ru-RU" dirty="0"/>
              <a:t> Исследователь может быть уверен, что все участники выборки отвечают на одни и те же пункты.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95973501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/>
              <a:t>Минусы анкетирования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fontAlgn="base">
              <a:buFont typeface="+mj-lt"/>
              <a:buAutoNum type="arabicPeriod"/>
            </a:pPr>
            <a:r>
              <a:rPr lang="ru-RU" dirty="0"/>
              <a:t> </a:t>
            </a:r>
            <a:r>
              <a:rPr lang="ru-RU" b="1" dirty="0"/>
              <a:t>Используя почтовое анкетирование, исследователь никогда не может быть уверен</a:t>
            </a:r>
            <a:r>
              <a:rPr lang="ru-RU" dirty="0"/>
              <a:t>, что тот, кому была отправлена психологическая анкета, действительно заполнит ее.</a:t>
            </a:r>
          </a:p>
          <a:p>
            <a:pPr marL="0" indent="0" fontAlgn="base">
              <a:buFont typeface="+mj-lt"/>
              <a:buAutoNum type="arabicPeriod"/>
            </a:pPr>
            <a:r>
              <a:rPr lang="ru-RU" dirty="0"/>
              <a:t> </a:t>
            </a:r>
            <a:r>
              <a:rPr lang="ru-RU" b="1" dirty="0"/>
              <a:t>Исследователь не может быть полностью уверен</a:t>
            </a:r>
            <a:r>
              <a:rPr lang="ru-RU" dirty="0"/>
              <a:t>, что задаваемые вопросы значат для всех информантов то же, что и для исследователя.</a:t>
            </a:r>
          </a:p>
          <a:p>
            <a:pPr marL="0" indent="0" fontAlgn="base">
              <a:buFont typeface="+mj-lt"/>
              <a:buAutoNum type="arabicPeriod"/>
            </a:pPr>
            <a:r>
              <a:rPr lang="ru-RU" dirty="0"/>
              <a:t> </a:t>
            </a:r>
            <a:r>
              <a:rPr lang="ru-RU" b="1" dirty="0"/>
              <a:t>Нечестность.</a:t>
            </a:r>
            <a:r>
              <a:rPr lang="ru-RU" dirty="0"/>
              <a:t> Люди не могут быть полностью правдивыми в своих ответах. Это может произойти по разным причинам, в том числе из-за предвзятости социальной желательности и попыток защитить частную жизнь.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87740785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/>
              <a:t>Минусы анкетирования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fontAlgn="base">
              <a:buFont typeface="+mj-lt"/>
              <a:buAutoNum type="arabicPeriod" startAt="4"/>
            </a:pPr>
            <a:r>
              <a:rPr lang="ru-RU" b="1" dirty="0"/>
              <a:t> Некоторые данные трудно анализировать. </a:t>
            </a:r>
            <a:r>
              <a:rPr lang="ru-RU" dirty="0"/>
              <a:t>Вопросники дают много данных. Открытые вопросы допускают индивидуальные ответы, которые не могут быть определены количественно и должны быть рассмотрены человеком.</a:t>
            </a:r>
          </a:p>
          <a:p>
            <a:pPr marL="0" indent="0" fontAlgn="base">
              <a:buFont typeface="+mj-lt"/>
              <a:buAutoNum type="arabicPeriod" startAt="4"/>
            </a:pPr>
            <a:r>
              <a:rPr lang="ru-RU" b="1" dirty="0"/>
              <a:t> Пропущенные пункты. </a:t>
            </a:r>
            <a:r>
              <a:rPr lang="ru-RU" dirty="0"/>
              <a:t>При использовании вопросников есть вероятность, что некоторые пункты будут проигнорированы.</a:t>
            </a:r>
          </a:p>
          <a:p>
            <a:endParaRPr lang="ru-RU" dirty="0"/>
          </a:p>
        </p:txBody>
      </p:sp>
      <p:pic>
        <p:nvPicPr>
          <p:cNvPr id="3080" name="Picture 8" descr="https://phonoteka.org/uploads/posts/2021-04/1618507909_28-p-fon-dlya-oprosa-32.png">
            <a:extLst>
              <a:ext uri="{FF2B5EF4-FFF2-40B4-BE49-F238E27FC236}">
                <a16:creationId xmlns:a16="http://schemas.microsoft.com/office/drawing/2014/main" xmlns="" id="{D7A9CCE2-F9DF-4B0E-9995-6577028EE9A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4054"/>
          <a:stretch/>
        </p:blipFill>
        <p:spPr bwMode="auto">
          <a:xfrm>
            <a:off x="4014787" y="4341013"/>
            <a:ext cx="4162425" cy="22717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3075266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https://phonoteka.org/uploads/posts/2021-04/1618507909_28-p-fon-dlya-oprosa-32.png">
            <a:extLst>
              <a:ext uri="{FF2B5EF4-FFF2-40B4-BE49-F238E27FC236}">
                <a16:creationId xmlns:a16="http://schemas.microsoft.com/office/drawing/2014/main" xmlns="" id="{0CF3A35F-A2B4-466E-9C72-1BE65272296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259" t="1389" r="8" b="16389"/>
          <a:stretch/>
        </p:blipFill>
        <p:spPr bwMode="auto">
          <a:xfrm>
            <a:off x="7791450" y="609600"/>
            <a:ext cx="4075113" cy="5638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6352749" cy="657922"/>
          </a:xfrm>
        </p:spPr>
        <p:txBody>
          <a:bodyPr>
            <a:normAutofit/>
          </a:bodyPr>
          <a:lstStyle/>
          <a:p>
            <a:r>
              <a:rPr lang="ru-RU" sz="4000" b="1" dirty="0">
                <a:solidFill>
                  <a:srgbClr val="006CE3"/>
                </a:solidFill>
              </a:rPr>
              <a:t>Виды анкетирования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7" y="1226633"/>
            <a:ext cx="6808787" cy="4955091"/>
          </a:xfrm>
        </p:spPr>
        <p:txBody>
          <a:bodyPr>
            <a:noAutofit/>
          </a:bodyPr>
          <a:lstStyle/>
          <a:p>
            <a:pPr fontAlgn="base"/>
            <a:r>
              <a:rPr lang="ru-RU" sz="3200" dirty="0"/>
              <a:t>В зависимости от количества респондентов анкетирование бывает:</a:t>
            </a:r>
          </a:p>
          <a:p>
            <a:pPr fontAlgn="base"/>
            <a:r>
              <a:rPr lang="ru-RU" sz="3200" b="1" dirty="0"/>
              <a:t>индивидуальное</a:t>
            </a:r>
            <a:r>
              <a:rPr lang="ru-RU" sz="3200" dirty="0"/>
              <a:t> - проводится с одним участником;</a:t>
            </a:r>
          </a:p>
          <a:p>
            <a:pPr fontAlgn="base"/>
            <a:r>
              <a:rPr lang="ru-RU" sz="3200" b="1" dirty="0"/>
              <a:t>групповое</a:t>
            </a:r>
            <a:r>
              <a:rPr lang="ru-RU" sz="3200" dirty="0"/>
              <a:t> - анкеты раздают небольшому количеству людей, которые находятся в одном помещении и проходят пункты вопросника.</a:t>
            </a:r>
          </a:p>
        </p:txBody>
      </p:sp>
    </p:spTree>
    <p:extLst>
      <p:ext uri="{BB962C8B-B14F-4D97-AF65-F5344CB8AC3E}">
        <p14:creationId xmlns:p14="http://schemas.microsoft.com/office/powerpoint/2010/main" val="212964407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b="1" dirty="0"/>
              <a:t>Категории анкет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 fontAlgn="base">
              <a:buFont typeface="+mj-lt"/>
              <a:buAutoNum type="arabicPeriod"/>
            </a:pPr>
            <a:r>
              <a:rPr lang="ru-RU" b="1" dirty="0"/>
              <a:t> Компьютерная анкета</a:t>
            </a:r>
            <a:r>
              <a:rPr lang="ru-RU" dirty="0"/>
              <a:t> - участникам предлагают заполнить анкету, которая отправляется по почте. Преимущества такого вида включают в себя их недорогую цену, экономию времени, респондент не чувствует давления, поэтому может ответить, когда у него есть время, давая более точные ответы. Однако, главный недостаток заключается в том, что иногда информанты не удосуживаются ответить и могут просто игнорировать опрос.</a:t>
            </a:r>
          </a:p>
          <a:p>
            <a:pPr marL="0" indent="0" fontAlgn="base">
              <a:buFont typeface="+mj-lt"/>
              <a:buAutoNum type="arabicPeriod"/>
            </a:pPr>
            <a:r>
              <a:rPr lang="ru-RU" b="1" dirty="0"/>
              <a:t> Телефонный опросник</a:t>
            </a:r>
            <a:r>
              <a:rPr lang="ru-RU" dirty="0"/>
              <a:t> - исследователь может позвонить потенциальным участникам с целью попросить их ответить на вопросы. Преимущество телефонной анкеты в том, что она может быть заполнена за короткий промежуток времени. Основным недостатком является то, что большинство людей не чувствуют себя комфортно, передавая информацию по телефону.</a:t>
            </a:r>
          </a:p>
        </p:txBody>
      </p:sp>
    </p:spTree>
    <p:extLst>
      <p:ext uri="{BB962C8B-B14F-4D97-AF65-F5344CB8AC3E}">
        <p14:creationId xmlns:p14="http://schemas.microsoft.com/office/powerpoint/2010/main" val="137240095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/>
              <a:t>Категории анкет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 fontAlgn="base">
              <a:buFont typeface="+mj-lt"/>
              <a:buAutoNum type="arabicPeriod" startAt="3"/>
            </a:pPr>
            <a:r>
              <a:rPr lang="ru-RU" b="1" dirty="0"/>
              <a:t> Внутренний опрос</a:t>
            </a:r>
            <a:r>
              <a:rPr lang="ru-RU" dirty="0"/>
              <a:t> - этот вид предполагает, что исследователь посещает информантов в их домах или на рабочих местах. Преимущество внутреннего опроса заключается в том, что люди могут уделять больше внимания всем блокам вопросника. Тем не менее внутренние исследования также имеют ряд недостатков, которые включают в себя длительность и дороговизну, а респонденты, возможно, не захотят пригласить анкетера в свой дом или на рабочее место по различным причинам.</a:t>
            </a:r>
          </a:p>
          <a:p>
            <a:pPr marL="0" indent="0" fontAlgn="base">
              <a:buFont typeface="+mj-lt"/>
              <a:buAutoNum type="arabicPeriod" startAt="3"/>
            </a:pPr>
            <a:r>
              <a:rPr lang="ru-RU" b="1" dirty="0"/>
              <a:t> Почтовая анкета</a:t>
            </a:r>
            <a:r>
              <a:rPr lang="ru-RU" dirty="0"/>
              <a:t> - вопросники такого рода предполагают, что исследователь отправляет респонденту психологический опросник по почте, часто с приложением предварительно оплаченного конверта. Почтовые анкеты имеют преимущество в предоставлении более точного ответа, потому что участники могут ответить в свободное время. Недостатки заключаются в том, что такой метод дорогой, отнимает много времени и иногда письма оказываются в корзине.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5122699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EF86D64C-4190-4689-AF65-8BC727C42B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3979" y="0"/>
            <a:ext cx="10515600" cy="1325563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dirty="0"/>
              <a:t>Структура типовой анкеты</a:t>
            </a:r>
          </a:p>
        </p:txBody>
      </p:sp>
      <p:graphicFrame>
        <p:nvGraphicFramePr>
          <p:cNvPr id="4" name="Объект 3">
            <a:extLst>
              <a:ext uri="{FF2B5EF4-FFF2-40B4-BE49-F238E27FC236}">
                <a16:creationId xmlns:a16="http://schemas.microsoft.com/office/drawing/2014/main" xmlns="" id="{83CCB356-B46F-4BB9-8790-65A5E796135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84073946"/>
              </p:ext>
            </p:extLst>
          </p:nvPr>
        </p:nvGraphicFramePr>
        <p:xfrm>
          <a:off x="348915" y="1058779"/>
          <a:ext cx="11514220" cy="5582653"/>
        </p:xfrm>
        <a:graphic>
          <a:graphicData uri="http://schemas.openxmlformats.org/drawingml/2006/table">
            <a:tbl>
              <a:tblPr firstRow="1" bandRow="1">
                <a:tableStyleId>{BC89EF96-8CEA-46FF-86C4-4CE0E7609802}</a:tableStyleId>
              </a:tblPr>
              <a:tblGrid>
                <a:gridCol w="2878555">
                  <a:extLst>
                    <a:ext uri="{9D8B030D-6E8A-4147-A177-3AD203B41FA5}">
                      <a16:colId xmlns:a16="http://schemas.microsoft.com/office/drawing/2014/main" xmlns="" val="1832120276"/>
                    </a:ext>
                  </a:extLst>
                </a:gridCol>
                <a:gridCol w="2878555">
                  <a:extLst>
                    <a:ext uri="{9D8B030D-6E8A-4147-A177-3AD203B41FA5}">
                      <a16:colId xmlns:a16="http://schemas.microsoft.com/office/drawing/2014/main" xmlns="" val="1388707772"/>
                    </a:ext>
                  </a:extLst>
                </a:gridCol>
                <a:gridCol w="2878555">
                  <a:extLst>
                    <a:ext uri="{9D8B030D-6E8A-4147-A177-3AD203B41FA5}">
                      <a16:colId xmlns:a16="http://schemas.microsoft.com/office/drawing/2014/main" xmlns="" val="733630540"/>
                    </a:ext>
                  </a:extLst>
                </a:gridCol>
                <a:gridCol w="2878555">
                  <a:extLst>
                    <a:ext uri="{9D8B030D-6E8A-4147-A177-3AD203B41FA5}">
                      <a16:colId xmlns:a16="http://schemas.microsoft.com/office/drawing/2014/main" xmlns="" val="2931386782"/>
                    </a:ext>
                  </a:extLst>
                </a:gridCol>
              </a:tblGrid>
              <a:tr h="764747">
                <a:tc>
                  <a:txBody>
                    <a:bodyPr/>
                    <a:lstStyle/>
                    <a:p>
                      <a:r>
                        <a:rPr lang="ru-RU" sz="2000" b="1" dirty="0"/>
                        <a:t>1. Начало анкеты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600" b="0" dirty="0"/>
                        <a:t>Вопросы общего характера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600" b="0" dirty="0"/>
                        <a:t>«Разбить лёд» и установить контакт с респондентом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600" b="0" dirty="0"/>
                        <a:t>Есть ли у Вас ноутбук</a:t>
                      </a:r>
                      <a:r>
                        <a:rPr lang="en-US" sz="1600" b="0" dirty="0"/>
                        <a:t>?</a:t>
                      </a:r>
                      <a:endParaRPr lang="ru-RU" sz="1600" b="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234036203"/>
                  </a:ext>
                </a:extLst>
              </a:tr>
              <a:tr h="1223595">
                <a:tc>
                  <a:txBody>
                    <a:bodyPr/>
                    <a:lstStyle/>
                    <a:p>
                      <a:r>
                        <a:rPr lang="ru-RU" sz="2000" b="1" dirty="0"/>
                        <a:t>2. Следующие несколько вопросов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600" b="0" dirty="0"/>
                        <a:t>Простые и прямые вопросы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600" b="0" dirty="0"/>
                        <a:t>Дать респонденту уверенность в том, что исследование является простым и он сможет ответить на все вопросы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600" b="0" dirty="0"/>
                        <a:t>Какие марки ноутбуков Вы рассматривали, когда покупали свой</a:t>
                      </a:r>
                      <a:r>
                        <a:rPr lang="en-US" sz="1600" b="0" dirty="0"/>
                        <a:t>?</a:t>
                      </a:r>
                      <a:endParaRPr lang="ru-RU" sz="1600" b="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249324611"/>
                  </a:ext>
                </a:extLst>
              </a:tr>
              <a:tr h="2370716">
                <a:tc>
                  <a:txBody>
                    <a:bodyPr/>
                    <a:lstStyle/>
                    <a:p>
                      <a:r>
                        <a:rPr lang="ru-RU" sz="2000" b="1" dirty="0"/>
                        <a:t>3. Следующие вопросы вплоть до окончания основной части анкеты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600" b="0" dirty="0"/>
                        <a:t>Сфокусированные вопросы, некоторые могут быть сложными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600" b="0" dirty="0"/>
                        <a:t>В большей степени относятся к задачам исследования и дают респонденту представление об области исследования. Получение основной информации, необходимой для исследования.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600" b="0" dirty="0"/>
                        <a:t>Какие характеристики ноутбуков Вы рассматривали, когда покупали свой</a:t>
                      </a:r>
                      <a:r>
                        <a:rPr lang="en-US" sz="1600" b="0" dirty="0"/>
                        <a:t>?</a:t>
                      </a:r>
                      <a:endParaRPr lang="ru-RU" sz="1600" b="0" dirty="0"/>
                    </a:p>
                    <a:p>
                      <a:r>
                        <a:rPr lang="ru-RU" sz="1600" b="0" dirty="0" err="1"/>
                        <a:t>Проранжируйте</a:t>
                      </a:r>
                      <a:r>
                        <a:rPr lang="ru-RU" sz="1600" b="0" dirty="0"/>
                        <a:t> характеристики ноутбуков в порядке их важности для Вас.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735850290"/>
                  </a:ext>
                </a:extLst>
              </a:tr>
              <a:tr h="1223595">
                <a:tc>
                  <a:txBody>
                    <a:bodyPr/>
                    <a:lstStyle/>
                    <a:p>
                      <a:r>
                        <a:rPr lang="ru-RU" sz="2000" b="1" dirty="0"/>
                        <a:t>4. Заключительная часть анкеты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600" b="0" dirty="0"/>
                        <a:t>Личные вопросы, которые могут восприниматься как деликатные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600" b="0" dirty="0"/>
                        <a:t>Получить информацию для классификации респондента (составление профиля сегмента)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600" b="0" dirty="0"/>
                        <a:t>Каков уровень Вашего образования</a:t>
                      </a:r>
                      <a:r>
                        <a:rPr lang="en-US" sz="1600" b="0" dirty="0"/>
                        <a:t>?</a:t>
                      </a:r>
                      <a:endParaRPr lang="ru-RU" sz="1600" b="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84690753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5864287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/>
              <a:t>Вводная часть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fontAlgn="base">
              <a:buNone/>
            </a:pPr>
            <a:r>
              <a:rPr lang="ru-RU" dirty="0"/>
              <a:t>Цель вводной части – побудить желание поделиться информацией. Вводная часть (или шапка) состоит из приветствия и обращения к респонденту. В обращении нужно объяснить цель анкетирования и правила заполнения.</a:t>
            </a:r>
          </a:p>
          <a:p>
            <a:pPr marL="0" indent="0" fontAlgn="base">
              <a:buNone/>
            </a:pPr>
            <a:r>
              <a:rPr lang="ru-RU" dirty="0"/>
              <a:t>В этой части важно гарантировать анонимность и безопасность данных, а так же нужно заранее поблагодарить респондента. Шаблон вводной части изображен ниже.</a:t>
            </a:r>
          </a:p>
          <a:p>
            <a:pPr marL="0" indent="0">
              <a:buNone/>
            </a:pPr>
            <a:endParaRPr lang="ru-RU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8E0F658D-C27D-4D6F-9070-30CA8466653C}"/>
              </a:ext>
            </a:extLst>
          </p:cNvPr>
          <p:cNvSpPr txBox="1"/>
          <p:nvPr/>
        </p:nvSpPr>
        <p:spPr>
          <a:xfrm>
            <a:off x="932659" y="4506001"/>
            <a:ext cx="10515601" cy="1938992"/>
          </a:xfrm>
          <a:prstGeom prst="rect">
            <a:avLst/>
          </a:prstGeom>
          <a:solidFill>
            <a:srgbClr val="006CE3"/>
          </a:solidFill>
          <a:ln>
            <a:headEnd type="none" w="med" len="med"/>
            <a:tailEnd type="none" w="med" len="med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Уважаемый респондент, Вам предлагается заполнить анкету для социологического исследования на тему «Отношение студентов к формированию здорового образа жизни». Опрос анонимный, фамилию и имя указывать не нужно. Все Ваши ответы будут использованы только в данном исследовании, конфиденциальность гарантируется.</a:t>
            </a:r>
          </a:p>
        </p:txBody>
      </p:sp>
    </p:spTree>
    <p:extLst>
      <p:ext uri="{BB962C8B-B14F-4D97-AF65-F5344CB8AC3E}">
        <p14:creationId xmlns:p14="http://schemas.microsoft.com/office/powerpoint/2010/main" val="250838864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ru-RU" b="1" dirty="0" err="1"/>
              <a:t>Паспортичка</a:t>
            </a: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fontAlgn="base">
              <a:buNone/>
            </a:pPr>
            <a:r>
              <a:rPr lang="ru-RU" dirty="0"/>
              <a:t>Это блок, в котором участник рассказывает про себя: возраст, пол, социальная принадлежность, профессия, род занятий и другие демографические данные. </a:t>
            </a:r>
            <a:r>
              <a:rPr lang="ru-RU" b="1" i="1" dirty="0" err="1"/>
              <a:t>Паспортичка</a:t>
            </a:r>
            <a:r>
              <a:rPr lang="ru-RU" dirty="0"/>
              <a:t> может размещаться как вначале, так и в конце опросника. Пример приведен ниже.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AB9A315A-7C4C-4DF1-B445-AFDF101CB81E}"/>
              </a:ext>
            </a:extLst>
          </p:cNvPr>
          <p:cNvSpPr txBox="1"/>
          <p:nvPr/>
        </p:nvSpPr>
        <p:spPr>
          <a:xfrm>
            <a:off x="838200" y="3314700"/>
            <a:ext cx="6924098" cy="3046988"/>
          </a:xfrm>
          <a:prstGeom prst="rect">
            <a:avLst/>
          </a:prstGeom>
          <a:solidFill>
            <a:srgbClr val="006CE3"/>
          </a:solidFill>
          <a:ln>
            <a:headEnd type="none" w="med" len="med"/>
            <a:tailEnd type="none" w="med" len="med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ru-RU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Вы выросли</a:t>
            </a:r>
            <a:r>
              <a:rPr lang="en-US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ru-RU" sz="24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265113"/>
            <a:r>
              <a:rPr lang="ru-RU" altLang="ru-RU" sz="24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 </a:t>
            </a:r>
            <a:r>
              <a:rPr lang="ru-RU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большом городе</a:t>
            </a:r>
            <a:r>
              <a:rPr lang="en-US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ru-RU" sz="24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265113"/>
            <a:r>
              <a:rPr lang="ru-RU" altLang="ru-RU" sz="24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 </a:t>
            </a:r>
            <a:r>
              <a:rPr lang="ru-RU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небольшом городе</a:t>
            </a:r>
            <a:r>
              <a:rPr lang="en-US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ru-RU" sz="24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265113"/>
            <a:r>
              <a:rPr lang="ru-RU" altLang="ru-RU" sz="24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 </a:t>
            </a:r>
            <a:r>
              <a:rPr lang="ru-RU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сельской местности.</a:t>
            </a:r>
          </a:p>
          <a:p>
            <a:pPr marL="342900" indent="-342900">
              <a:buFont typeface="+mj-lt"/>
              <a:buAutoNum type="arabicPeriod" startAt="2"/>
            </a:pPr>
            <a:r>
              <a:rPr lang="ru-RU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Ваш пол</a:t>
            </a:r>
            <a:r>
              <a:rPr lang="en-US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ru-RU" sz="24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265113"/>
            <a:r>
              <a:rPr lang="ru-RU" altLang="ru-RU" sz="24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 </a:t>
            </a:r>
            <a:r>
              <a:rPr lang="ru-RU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мужской</a:t>
            </a:r>
            <a:r>
              <a:rPr lang="en-US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ru-RU" sz="24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265113"/>
            <a:r>
              <a:rPr lang="ru-RU" altLang="ru-RU" sz="24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 </a:t>
            </a:r>
            <a:r>
              <a:rPr lang="ru-RU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женский</a:t>
            </a:r>
            <a:r>
              <a:rPr lang="ru-RU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342900" indent="-342900">
              <a:buFont typeface="+mj-lt"/>
              <a:buAutoNum type="arabicPeriod" startAt="3"/>
            </a:pPr>
            <a:r>
              <a:rPr lang="ru-RU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Ваш возраст</a:t>
            </a:r>
            <a:r>
              <a:rPr lang="en-US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ru-RU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_______ полных лет</a:t>
            </a:r>
          </a:p>
        </p:txBody>
      </p:sp>
    </p:spTree>
    <p:extLst>
      <p:ext uri="{BB962C8B-B14F-4D97-AF65-F5344CB8AC3E}">
        <p14:creationId xmlns:p14="http://schemas.microsoft.com/office/powerpoint/2010/main" val="2958459815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350</TotalTime>
  <Words>1183</Words>
  <Application>Microsoft Office PowerPoint</Application>
  <PresentationFormat>Широкоэкранный</PresentationFormat>
  <Paragraphs>253</Paragraphs>
  <Slides>33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33</vt:i4>
      </vt:variant>
    </vt:vector>
  </HeadingPairs>
  <TitlesOfParts>
    <vt:vector size="40" baseType="lpstr">
      <vt:lpstr>Arial</vt:lpstr>
      <vt:lpstr>Calibri</vt:lpstr>
      <vt:lpstr>Calibri Light</vt:lpstr>
      <vt:lpstr>Times New Roman</vt:lpstr>
      <vt:lpstr>Webdings</vt:lpstr>
      <vt:lpstr>Wingdings</vt:lpstr>
      <vt:lpstr>Тема Office</vt:lpstr>
      <vt:lpstr>Анкетирование как метод исследования - виды, правила составления, анализ результатов</vt:lpstr>
      <vt:lpstr>Анкетирование в социологии</vt:lpstr>
      <vt:lpstr>Задачи, которые стоят перед анкетированием:</vt:lpstr>
      <vt:lpstr>Виды анкетирования</vt:lpstr>
      <vt:lpstr>Категории анкет</vt:lpstr>
      <vt:lpstr>Категории анкет</vt:lpstr>
      <vt:lpstr>Структура типовой анкеты</vt:lpstr>
      <vt:lpstr>Вводная часть</vt:lpstr>
      <vt:lpstr>Паспортичка</vt:lpstr>
      <vt:lpstr>Основная часть</vt:lpstr>
      <vt:lpstr>Виды вопросов для анкеты</vt:lpstr>
      <vt:lpstr>Преимущества и недостатки открытых  вопросов</vt:lpstr>
      <vt:lpstr>Виды вопросов для анкеты</vt:lpstr>
      <vt:lpstr>Виды вопросов для анкеты</vt:lpstr>
      <vt:lpstr>Виды вопросов для анкеты</vt:lpstr>
      <vt:lpstr>Виды вопросов для анкеты</vt:lpstr>
      <vt:lpstr>Виды вопросов для анкеты</vt:lpstr>
      <vt:lpstr>Виды вопросов для анкеты</vt:lpstr>
      <vt:lpstr>Нежелательные формулировки вопросов</vt:lpstr>
      <vt:lpstr>Нежелательные формулировки вопросов</vt:lpstr>
      <vt:lpstr>Нежелательные формулировки вопросов</vt:lpstr>
      <vt:lpstr>Правила составления анкеты</vt:lpstr>
      <vt:lpstr>Правила составления анкеты</vt:lpstr>
      <vt:lpstr>Правила составления анкеты</vt:lpstr>
      <vt:lpstr>Как оформить результаты анкетирования</vt:lpstr>
      <vt:lpstr>Как оформить результаты анкетирования</vt:lpstr>
      <vt:lpstr>Как оформить результаты анкетирования</vt:lpstr>
      <vt:lpstr>Как оформить результаты анкетирования</vt:lpstr>
      <vt:lpstr>Как оформить результаты анкетирования</vt:lpstr>
      <vt:lpstr>Плюсы анкетирования</vt:lpstr>
      <vt:lpstr>Плюсы анкетирования</vt:lpstr>
      <vt:lpstr>Минусы анкетирования</vt:lpstr>
      <vt:lpstr>Минусы анкетирования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Анкетирование как метод исследования - виды, правила составления, анализ результатов</dc:title>
  <dc:creator>user</dc:creator>
  <cp:lastModifiedBy>user</cp:lastModifiedBy>
  <cp:revision>55</cp:revision>
  <dcterms:created xsi:type="dcterms:W3CDTF">2023-02-09T18:01:58Z</dcterms:created>
  <dcterms:modified xsi:type="dcterms:W3CDTF">2023-02-10T13:47:58Z</dcterms:modified>
</cp:coreProperties>
</file>