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sldIdLst>
    <p:sldId id="256" r:id="rId2"/>
    <p:sldId id="257" r:id="rId3"/>
    <p:sldId id="264" r:id="rId4"/>
    <p:sldId id="280" r:id="rId5"/>
    <p:sldId id="265" r:id="rId6"/>
    <p:sldId id="266" r:id="rId7"/>
    <p:sldId id="267" r:id="rId8"/>
    <p:sldId id="269" r:id="rId9"/>
    <p:sldId id="268" r:id="rId10"/>
    <p:sldId id="270" r:id="rId11"/>
    <p:sldId id="271" r:id="rId12"/>
    <p:sldId id="263" r:id="rId13"/>
    <p:sldId id="261" r:id="rId14"/>
    <p:sldId id="262" r:id="rId15"/>
    <p:sldId id="273" r:id="rId16"/>
    <p:sldId id="279" r:id="rId17"/>
    <p:sldId id="272" r:id="rId18"/>
    <p:sldId id="274" r:id="rId19"/>
    <p:sldId id="276" r:id="rId20"/>
    <p:sldId id="278" r:id="rId21"/>
    <p:sldId id="275" r:id="rId22"/>
    <p:sldId id="281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8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-108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2.xml"/><Relationship Id="rId2" Type="http://schemas.openxmlformats.org/officeDocument/2006/relationships/slide" Target="slides/slide21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fld id="{4534BA42-015F-4494-8453-3D0D79921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120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/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19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2A3EDF-2008-4E50-92F4-51E65EA8E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237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B5E5B-D4D3-4C60-ACB3-66ECBABCF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43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E3565-8535-4D1B-9B1F-A035DCDDE7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84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BF388-2F40-49B4-AA51-9FC693087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09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992A5-03B5-4302-A7B0-E6EBD4061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73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58267-B32C-4E5B-8A5F-B48018696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96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82E1B-5F0F-4825-9BD8-5AC3C2B44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61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0BF93-6BF5-4304-8289-B5D6AFE56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20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D38AE-FB5C-4EC9-B315-6C4B9BEEE9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31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B3B60-A521-441E-A4F0-2A5C82018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806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74013-76A9-4168-99C1-DE81615BFB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58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/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/>
            </a:p>
          </p:txBody>
        </p:sp>
        <p:pic>
          <p:nvPicPr>
            <p:cNvPr id="1034" name="Picture 5"/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FD96932-3873-4091-A29A-932890379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spect="1" noChangeArrowheads="1"/>
          </p:cNvSpPr>
          <p:nvPr>
            <p:ph type="ctrTitle"/>
          </p:nvPr>
        </p:nvSpPr>
        <p:spPr>
          <a:xfrm rot="19800000">
            <a:off x="2325887" y="2561056"/>
            <a:ext cx="64008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7200" b="1" dirty="0" smtClean="0">
                <a:solidFill>
                  <a:srgbClr val="FF8D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Когда 2 * 2 =10?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PE0161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713" y="3389313"/>
            <a:ext cx="3697287" cy="346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Любите книгу – источник знания</a:t>
            </a:r>
            <a:r>
              <a:rPr lang="en-US" sz="4000" smtClean="0"/>
              <a:t>!</a:t>
            </a:r>
            <a:endParaRPr lang="ru-RU" sz="40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696200" cy="4953000"/>
          </a:xfrm>
        </p:spPr>
        <p:txBody>
          <a:bodyPr/>
          <a:lstStyle/>
          <a:p>
            <a:pPr eaLnBrk="1" hangingPunct="1">
              <a:buFont typeface="Symbol" pitchFamily="18" charset="2"/>
              <a:buNone/>
              <a:defRPr/>
            </a:pP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Обратившись к литературе мы выяснили, что у автора  речь идет о двоичной          системе                     счисления.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Системы счисления</a:t>
            </a:r>
            <a:r>
              <a:rPr lang="en-US" smtClean="0"/>
              <a:t>?</a:t>
            </a:r>
            <a:endParaRPr lang="ru-RU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772400" cy="4267200"/>
          </a:xfrm>
        </p:spPr>
        <p:txBody>
          <a:bodyPr/>
          <a:lstStyle/>
          <a:p>
            <a:pPr eaLnBrk="1" hangingPunct="1">
              <a:buFont typeface="Symbol" pitchFamily="18" charset="2"/>
              <a:buNone/>
              <a:defRPr/>
            </a:pPr>
            <a:r>
              <a:rPr lang="ru-RU" sz="4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  <a:r>
              <a:rPr lang="ru-RU" sz="480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истема счисления - совокупность символов и правил для обозначения чисел.</a:t>
            </a:r>
            <a:endParaRPr lang="ru-RU" sz="48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Двоичная СС</a:t>
            </a:r>
            <a:r>
              <a:rPr lang="en-US" smtClean="0">
                <a:cs typeface="Times New Roman" pitchFamily="18" charset="0"/>
              </a:rPr>
              <a:t>?</a:t>
            </a:r>
            <a:endParaRPr lang="ru-RU" smtClean="0"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Symbol" pitchFamily="18" charset="2"/>
              <a:buNone/>
              <a:defRPr/>
            </a:pPr>
            <a:r>
              <a:rPr lang="ru-RU" sz="360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Двоичная </a:t>
            </a:r>
            <a:r>
              <a:rPr lang="ru-RU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система</a:t>
            </a:r>
            <a:r>
              <a:rPr lang="ru-RU" sz="360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счисления имеет основание 2, и, следовательно, две разных цифры - 0 и 1;</a:t>
            </a:r>
            <a:r>
              <a:rPr lang="ru-RU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Бытует мнение, что если бы </a:t>
            </a:r>
            <a:r>
              <a:rPr lang="ru-RU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 человека</a:t>
            </a:r>
            <a:r>
              <a:rPr lang="ru-RU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было по одному пальцу на руке, то она </a:t>
            </a:r>
            <a:r>
              <a:rPr lang="ru-RU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была</a:t>
            </a:r>
            <a:r>
              <a:rPr lang="ru-RU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бы наиболее </a:t>
            </a:r>
            <a:r>
              <a:rPr lang="ru-RU" sz="36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удобна</a:t>
            </a:r>
            <a:r>
              <a:rPr lang="ru-RU" sz="3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и популярна. </a:t>
            </a:r>
          </a:p>
          <a:p>
            <a:pPr algn="ctr" eaLnBrk="1" hangingPunct="1">
              <a:lnSpc>
                <a:spcPct val="90000"/>
              </a:lnSpc>
              <a:buFont typeface="Symbol" pitchFamily="18" charset="2"/>
              <a:buNone/>
              <a:defRPr/>
            </a:pPr>
            <a:r>
              <a:rPr lang="ru-RU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(какое счастье, что это не так)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Достоинства двоичной СС</a:t>
            </a:r>
            <a:r>
              <a:rPr lang="en-US" smtClean="0">
                <a:cs typeface="Times New Roman" pitchFamily="18" charset="0"/>
              </a:rPr>
              <a:t>?</a:t>
            </a:r>
            <a:endParaRPr lang="ru-RU" smtClean="0"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простота выполнения арифметических и логических операций, что влечет за собой простоту устройств, реализующих эти операции;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возможность использования аппарата алгебры логики (булевой алгебры) для анализа и синтеза операционных устройств ЭВМ. </a:t>
            </a:r>
            <a:b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</a:b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/>
            </a:r>
            <a:b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</a:br>
            <a:endParaRPr lang="ru-RU" smtClean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Недостатки двоичной СС</a:t>
            </a:r>
            <a:r>
              <a:rPr lang="en-US" smtClean="0">
                <a:cs typeface="Times New Roman" pitchFamily="18" charset="0"/>
              </a:rPr>
              <a:t>?</a:t>
            </a:r>
            <a:endParaRPr lang="ru-RU" smtClean="0"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необходимость перевода чисел из десятичной в двоичную и наоборот</a:t>
            </a:r>
            <a:r>
              <a:rPr lang="en-US" sz="360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;</a:t>
            </a:r>
            <a:r>
              <a:rPr lang="ru-RU" sz="360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 </a:t>
            </a:r>
            <a:endParaRPr lang="ru-RU" sz="3600" smtClean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defRPr/>
            </a:pPr>
            <a:r>
              <a:rPr lang="ru-RU" sz="360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itchFamily="18" charset="0"/>
              </a:rPr>
              <a:t>запись числа в двоичной системе громоздка (требует большего числа разрядов, чем привычная для человека десятичная).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Так зачем нужна двоичная СС</a:t>
            </a:r>
            <a:r>
              <a:rPr lang="en-US" smtClean="0"/>
              <a:t>?</a:t>
            </a:r>
            <a:endParaRPr lang="ru-RU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19200"/>
            <a:ext cx="7696200" cy="5410200"/>
          </a:xfrm>
        </p:spPr>
        <p:txBody>
          <a:bodyPr/>
          <a:lstStyle/>
          <a:p>
            <a:pPr algn="just" eaLnBrk="1" hangingPunct="1">
              <a:buFont typeface="Symbol" pitchFamily="18" charset="2"/>
              <a:buNone/>
              <a:defRPr/>
            </a:pPr>
            <a:r>
              <a:rPr lang="ru-RU" sz="380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Из всех систем счисления особенно проста и поэтому интересна для технической реализации в компьютерах двоичная система. для её реализации нужны технические устройства с двумя устойчивыми состояниями (есть ток</a:t>
            </a:r>
            <a:r>
              <a:rPr lang="en-US" sz="380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-</a:t>
            </a:r>
            <a:r>
              <a:rPr lang="ru-RU" sz="380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нет тока, намагничен - не намагничен и т.п.); </a:t>
            </a:r>
          </a:p>
          <a:p>
            <a:pPr eaLnBrk="1" hangingPunct="1">
              <a:buFont typeface="Symbol" pitchFamily="18" charset="2"/>
              <a:buNone/>
              <a:defRPr/>
            </a:pPr>
            <a:endParaRPr lang="ru-RU" sz="38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Двоичная - Десятичная</a:t>
            </a:r>
            <a:r>
              <a:rPr lang="en-US" smtClean="0"/>
              <a:t>?</a:t>
            </a:r>
            <a:endParaRPr lang="ru-RU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696200" cy="4953000"/>
          </a:xfrm>
        </p:spPr>
        <p:txBody>
          <a:bodyPr/>
          <a:lstStyle/>
          <a:p>
            <a:pPr eaLnBrk="1" hangingPunct="1">
              <a:buFont typeface="Symbol" pitchFamily="18" charset="2"/>
              <a:buNone/>
              <a:defRPr/>
            </a:pP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Получить десятичное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число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из двоичного чрезвычайно просто. 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Правила ты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найдешь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любой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книжке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по информатике, приведем лишь примеры…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 1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696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Symbol" pitchFamily="18" charset="2"/>
              <a:buNone/>
              <a:defRPr/>
            </a:pP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Итак… займемся …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десятком ног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… </a:t>
            </a:r>
            <a:r>
              <a:rPr lang="ru-RU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(для вас уже не секрет, что это в двоичной СС)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</a:p>
          <a:p>
            <a:pPr algn="ctr" eaLnBrk="1" hangingPunct="1">
              <a:lnSpc>
                <a:spcPct val="90000"/>
              </a:lnSpc>
              <a:buFont typeface="Symbol" pitchFamily="18" charset="2"/>
              <a:buNone/>
              <a:defRPr/>
            </a:pP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ru-RU" sz="4400" baseline="-25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=1*2</a:t>
            </a:r>
            <a:r>
              <a:rPr lang="ru-RU" sz="4400" baseline="30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+0*2</a:t>
            </a:r>
            <a:r>
              <a:rPr lang="ru-RU" sz="4400" baseline="30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=2</a:t>
            </a:r>
            <a:r>
              <a:rPr lang="ru-RU" sz="4400" baseline="-25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endParaRPr lang="ru-RU" sz="440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  <a:defRPr/>
            </a:pP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Итак, двоичная десятиножка оказалась обычной десятичной парно-ножкой!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  <a:defRPr/>
            </a:pPr>
            <a:endParaRPr lang="ru-RU" sz="4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 2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696200" cy="4953000"/>
          </a:xfrm>
        </p:spPr>
        <p:txBody>
          <a:bodyPr/>
          <a:lstStyle/>
          <a:p>
            <a:pPr eaLnBrk="1" hangingPunct="1">
              <a:buFont typeface="Symbol" pitchFamily="18" charset="2"/>
              <a:buNone/>
              <a:defRPr/>
            </a:pP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 как насчет …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зато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стоногий 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… </a:t>
            </a:r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(вернем щенка в природные стандарты)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</a:p>
          <a:p>
            <a:pPr algn="ctr" eaLnBrk="1" hangingPunct="1">
              <a:buFont typeface="Symbol" pitchFamily="18" charset="2"/>
              <a:buNone/>
              <a:defRPr/>
            </a:pP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</a:t>
            </a:r>
            <a:r>
              <a:rPr lang="ru-RU" sz="4400" baseline="-25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=1*2</a:t>
            </a:r>
            <a:r>
              <a:rPr lang="ru-RU" sz="4400" baseline="30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+0*2</a:t>
            </a:r>
            <a:r>
              <a:rPr lang="ru-RU" sz="4400" baseline="30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ru-RU" sz="4400" baseline="30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0*2</a:t>
            </a:r>
            <a:r>
              <a:rPr lang="ru-RU" sz="4400" baseline="30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=4</a:t>
            </a:r>
            <a:r>
              <a:rPr lang="ru-RU" sz="4400" baseline="-25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endParaRPr lang="ru-RU" sz="440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Symbol" pitchFamily="18" charset="2"/>
              <a:buNone/>
              <a:defRPr/>
            </a:pP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Был стоногий друг, стал четвероногий! Красота!</a:t>
            </a:r>
          </a:p>
          <a:p>
            <a:pPr eaLnBrk="1" hangingPunct="1">
              <a:buFont typeface="Symbol" pitchFamily="18" charset="2"/>
              <a:buNone/>
              <a:defRPr/>
            </a:pPr>
            <a:endParaRPr lang="ru-RU" sz="4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 3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696200" cy="4953000"/>
          </a:xfrm>
        </p:spPr>
        <p:txBody>
          <a:bodyPr/>
          <a:lstStyle/>
          <a:p>
            <a:pPr eaLnBrk="1" hangingPunct="1">
              <a:buFont typeface="Symbol" pitchFamily="18" charset="2"/>
              <a:buNone/>
              <a:defRPr/>
            </a:pP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 самый главный вопрос, сколько </a:t>
            </a:r>
            <a:r>
              <a:rPr lang="en-US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ей</a:t>
            </a:r>
            <a:r>
              <a:rPr lang="en-US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лет</a:t>
            </a:r>
            <a:r>
              <a:rPr lang="en-US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</a:t>
            </a:r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(согласитесь, автор повел себя некорректно по отношению к девушке</a:t>
            </a: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  <a:r>
              <a:rPr lang="ru-RU" sz="2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ей было 1100 лет</a:t>
            </a:r>
            <a:r>
              <a:rPr lang="ru-RU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…)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</a:p>
          <a:p>
            <a:pPr algn="ctr" eaLnBrk="1" hangingPunct="1">
              <a:buFont typeface="Symbol" pitchFamily="18" charset="2"/>
              <a:buNone/>
              <a:defRPr/>
            </a:pPr>
            <a:r>
              <a:rPr lang="ru-RU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1100</a:t>
            </a:r>
            <a:r>
              <a:rPr lang="ru-RU" baseline="-25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1*2</a:t>
            </a:r>
            <a:r>
              <a:rPr lang="ru-RU" baseline="30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+ 1*2</a:t>
            </a:r>
            <a:r>
              <a:rPr lang="ru-RU" baseline="30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+0*2</a:t>
            </a:r>
            <a:r>
              <a:rPr lang="ru-RU" baseline="30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ru-RU" baseline="30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0*2</a:t>
            </a:r>
            <a:r>
              <a:rPr lang="ru-RU" baseline="30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</a:t>
            </a:r>
            <a:r>
              <a:rPr lang="ru-RU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=8+4=12</a:t>
            </a:r>
            <a:r>
              <a:rPr lang="ru-RU" baseline="-25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endParaRPr lang="ru-RU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Symbol" pitchFamily="18" charset="2"/>
              <a:buNone/>
              <a:defRPr/>
            </a:pP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Как говорят в Одессе – это две большие разности!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295400" y="533400"/>
            <a:ext cx="3886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Ей было </a:t>
            </a:r>
            <a:r>
              <a:rPr lang="ru-RU" b="1">
                <a:solidFill>
                  <a:schemeClr val="hlink"/>
                </a:solidFill>
                <a:latin typeface="Monotype Corsiva" pitchFamily="66" charset="0"/>
              </a:rPr>
              <a:t>1100</a:t>
            </a: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 лет:</a:t>
            </a:r>
            <a:br>
              <a:rPr lang="ru-RU" b="1">
                <a:solidFill>
                  <a:schemeClr val="tx2"/>
                </a:solidFill>
                <a:latin typeface="Monotype Corsiva" pitchFamily="66" charset="0"/>
              </a:rPr>
            </a:b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Она в </a:t>
            </a:r>
            <a:r>
              <a:rPr lang="ru-RU" b="1">
                <a:solidFill>
                  <a:schemeClr val="hlink"/>
                </a:solidFill>
                <a:latin typeface="Monotype Corsiva" pitchFamily="66" charset="0"/>
              </a:rPr>
              <a:t>101</a:t>
            </a: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 класс ходила.</a:t>
            </a:r>
            <a:br>
              <a:rPr lang="ru-RU" b="1">
                <a:solidFill>
                  <a:schemeClr val="tx2"/>
                </a:solidFill>
                <a:latin typeface="Monotype Corsiva" pitchFamily="66" charset="0"/>
              </a:rPr>
            </a:b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В портфеле по </a:t>
            </a:r>
            <a:r>
              <a:rPr lang="ru-RU" b="1">
                <a:solidFill>
                  <a:schemeClr val="hlink"/>
                </a:solidFill>
                <a:latin typeface="Monotype Corsiva" pitchFamily="66" charset="0"/>
              </a:rPr>
              <a:t>100</a:t>
            </a: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 книг носила.</a:t>
            </a:r>
            <a:br>
              <a:rPr lang="ru-RU" b="1">
                <a:solidFill>
                  <a:schemeClr val="tx2"/>
                </a:solidFill>
                <a:latin typeface="Monotype Corsiva" pitchFamily="66" charset="0"/>
              </a:rPr>
            </a:b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Все это правда, а не бред.</a:t>
            </a:r>
          </a:p>
        </p:txBody>
      </p:sp>
      <p:sp>
        <p:nvSpPr>
          <p:cNvPr id="6154" name="Text Box 10"/>
          <p:cNvSpPr>
            <a:spLocks noChangeArrowheads="1"/>
          </p:cNvSpPr>
          <p:nvPr>
            <p:ph type="title"/>
          </p:nvPr>
        </p:nvSpPr>
        <p:spPr>
          <a:xfrm>
            <a:off x="4724400" y="1981200"/>
            <a:ext cx="4191000" cy="1524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>
              <a:spcBef>
                <a:spcPct val="50000"/>
              </a:spcBef>
            </a:pPr>
            <a:r>
              <a:rPr lang="ru-RU" sz="2400" b="1" smtClean="0">
                <a:latin typeface="Monotype Corsiva" pitchFamily="66" charset="0"/>
              </a:rPr>
              <a:t>Когда пыля </a:t>
            </a:r>
            <a:r>
              <a:rPr lang="ru-RU" sz="2400" b="1" smtClean="0">
                <a:solidFill>
                  <a:schemeClr val="hlink"/>
                </a:solidFill>
                <a:latin typeface="Monotype Corsiva" pitchFamily="66" charset="0"/>
              </a:rPr>
              <a:t>десятком</a:t>
            </a:r>
            <a:r>
              <a:rPr lang="ru-RU" sz="2400" b="1" smtClean="0">
                <a:latin typeface="Monotype Corsiva" pitchFamily="66" charset="0"/>
              </a:rPr>
              <a:t> ног, </a:t>
            </a:r>
            <a:br>
              <a:rPr lang="ru-RU" sz="2400" b="1" smtClean="0">
                <a:latin typeface="Monotype Corsiva" pitchFamily="66" charset="0"/>
              </a:rPr>
            </a:br>
            <a:r>
              <a:rPr lang="ru-RU" sz="2400" b="1" smtClean="0">
                <a:latin typeface="Monotype Corsiva" pitchFamily="66" charset="0"/>
              </a:rPr>
              <a:t>она шагала по дороге</a:t>
            </a:r>
            <a:br>
              <a:rPr lang="ru-RU" sz="2400" b="1" smtClean="0">
                <a:latin typeface="Monotype Corsiva" pitchFamily="66" charset="0"/>
              </a:rPr>
            </a:br>
            <a:r>
              <a:rPr lang="ru-RU" sz="2400" b="1" smtClean="0">
                <a:latin typeface="Monotype Corsiva" pitchFamily="66" charset="0"/>
              </a:rPr>
              <a:t>За ней всегда бежал щенок</a:t>
            </a:r>
            <a:br>
              <a:rPr lang="ru-RU" sz="2400" b="1" smtClean="0">
                <a:latin typeface="Monotype Corsiva" pitchFamily="66" charset="0"/>
              </a:rPr>
            </a:br>
            <a:r>
              <a:rPr lang="ru-RU" sz="2400" b="1" smtClean="0">
                <a:latin typeface="Monotype Corsiva" pitchFamily="66" charset="0"/>
              </a:rPr>
              <a:t>С одним хвостом, зато </a:t>
            </a:r>
            <a:r>
              <a:rPr lang="ru-RU" sz="2400" b="1" smtClean="0">
                <a:solidFill>
                  <a:schemeClr val="hlink"/>
                </a:solidFill>
                <a:latin typeface="Monotype Corsiva" pitchFamily="66" charset="0"/>
              </a:rPr>
              <a:t>стоногий</a:t>
            </a:r>
            <a:r>
              <a:rPr lang="ru-RU" sz="2400" b="1" smtClean="0">
                <a:latin typeface="Monotype Corsiva" pitchFamily="66" charset="0"/>
              </a:rPr>
              <a:t>.</a:t>
            </a:r>
            <a:br>
              <a:rPr lang="ru-RU" sz="2400" b="1" smtClean="0">
                <a:latin typeface="Monotype Corsiva" pitchFamily="66" charset="0"/>
              </a:rPr>
            </a:br>
            <a:endParaRPr lang="ru-RU" sz="2400" b="1" smtClean="0">
              <a:latin typeface="Monotype Corsiva" pitchFamily="66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333500" y="3400425"/>
            <a:ext cx="3619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Она ловила каждый звук</a:t>
            </a:r>
            <a:br>
              <a:rPr lang="ru-RU" b="1">
                <a:solidFill>
                  <a:schemeClr val="tx2"/>
                </a:solidFill>
                <a:latin typeface="Monotype Corsiva" pitchFamily="66" charset="0"/>
              </a:rPr>
            </a:b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Своими </a:t>
            </a:r>
            <a:r>
              <a:rPr lang="ru-RU" b="1">
                <a:solidFill>
                  <a:schemeClr val="hlink"/>
                </a:solidFill>
                <a:latin typeface="Monotype Corsiva" pitchFamily="66" charset="0"/>
              </a:rPr>
              <a:t>десятью</a:t>
            </a: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 ушами,</a:t>
            </a:r>
            <a:br>
              <a:rPr lang="ru-RU" b="1">
                <a:solidFill>
                  <a:schemeClr val="tx2"/>
                </a:solidFill>
                <a:latin typeface="Monotype Corsiva" pitchFamily="66" charset="0"/>
              </a:rPr>
            </a:b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И </a:t>
            </a:r>
            <a:r>
              <a:rPr lang="ru-RU" b="1">
                <a:solidFill>
                  <a:schemeClr val="hlink"/>
                </a:solidFill>
                <a:latin typeface="Monotype Corsiva" pitchFamily="66" charset="0"/>
              </a:rPr>
              <a:t>10</a:t>
            </a: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 загорелых рук</a:t>
            </a:r>
            <a:br>
              <a:rPr lang="ru-RU" b="1">
                <a:solidFill>
                  <a:schemeClr val="tx2"/>
                </a:solidFill>
                <a:latin typeface="Monotype Corsiva" pitchFamily="66" charset="0"/>
              </a:rPr>
            </a:b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Портфель и поводок держали.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724400" y="4964113"/>
            <a:ext cx="38369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И </a:t>
            </a:r>
            <a:r>
              <a:rPr lang="ru-RU" b="1">
                <a:solidFill>
                  <a:schemeClr val="hlink"/>
                </a:solidFill>
                <a:latin typeface="Monotype Corsiva" pitchFamily="66" charset="0"/>
              </a:rPr>
              <a:t>10</a:t>
            </a: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 темно-серых глаз</a:t>
            </a:r>
            <a:br>
              <a:rPr lang="ru-RU" b="1">
                <a:solidFill>
                  <a:schemeClr val="tx2"/>
                </a:solidFill>
                <a:latin typeface="Monotype Corsiva" pitchFamily="66" charset="0"/>
              </a:rPr>
            </a:b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Оглядывали мир привычно.</a:t>
            </a:r>
            <a:br>
              <a:rPr lang="ru-RU" b="1">
                <a:solidFill>
                  <a:schemeClr val="tx2"/>
                </a:solidFill>
                <a:latin typeface="Monotype Corsiva" pitchFamily="66" charset="0"/>
              </a:rPr>
            </a:b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Но станет все совсем обычным,</a:t>
            </a:r>
            <a:br>
              <a:rPr lang="ru-RU" b="1">
                <a:solidFill>
                  <a:schemeClr val="tx2"/>
                </a:solidFill>
                <a:latin typeface="Monotype Corsiva" pitchFamily="66" charset="0"/>
              </a:rPr>
            </a:b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Когда поймете наш рассказ.</a:t>
            </a:r>
            <a:endParaRPr lang="ru-RU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096000" y="349250"/>
            <a:ext cx="725488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600">
                <a:solidFill>
                  <a:schemeClr val="hlink"/>
                </a:solidFill>
              </a:rPr>
              <a:t>?</a:t>
            </a:r>
            <a:endParaRPr lang="ru-RU" sz="9600">
              <a:solidFill>
                <a:schemeClr val="hlink"/>
              </a:solidFill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133600" y="1949450"/>
            <a:ext cx="725488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600">
                <a:solidFill>
                  <a:schemeClr val="hlink"/>
                </a:solidFill>
              </a:rPr>
              <a:t>?</a:t>
            </a:r>
            <a:endParaRPr lang="ru-RU" sz="9600">
              <a:solidFill>
                <a:schemeClr val="hlink"/>
              </a:solidFill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133600" y="4800600"/>
            <a:ext cx="725488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600">
                <a:solidFill>
                  <a:schemeClr val="hlink"/>
                </a:solidFill>
              </a:rPr>
              <a:t>?</a:t>
            </a:r>
            <a:endParaRPr lang="ru-RU" sz="9600">
              <a:solidFill>
                <a:schemeClr val="hlink"/>
              </a:solidFill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132513" y="3429000"/>
            <a:ext cx="725487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9600">
                <a:solidFill>
                  <a:schemeClr val="hlink"/>
                </a:solidFill>
              </a:rPr>
              <a:t>?</a:t>
            </a:r>
            <a:endParaRPr lang="ru-RU" sz="9600">
              <a:solidFill>
                <a:schemeClr val="hlink"/>
              </a:solidFill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1295400" y="457200"/>
            <a:ext cx="7620000" cy="61722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381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1981200" y="1143000"/>
            <a:ext cx="583088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8000" b="1">
                <a:solidFill>
                  <a:schemeClr val="bg2"/>
                </a:solidFill>
              </a:rPr>
              <a:t>Есть ли смысл</a:t>
            </a:r>
          </a:p>
          <a:p>
            <a:pPr algn="ctr" eaLnBrk="1" hangingPunct="1"/>
            <a:r>
              <a:rPr lang="ru-RU" sz="8000" b="1">
                <a:solidFill>
                  <a:schemeClr val="bg2"/>
                </a:solidFill>
              </a:rPr>
              <a:t>в словах</a:t>
            </a:r>
          </a:p>
          <a:p>
            <a:pPr algn="ctr" eaLnBrk="1" hangingPunct="1"/>
            <a:r>
              <a:rPr lang="ru-RU" sz="8000" b="1">
                <a:solidFill>
                  <a:schemeClr val="bg2"/>
                </a:solidFill>
              </a:rPr>
              <a:t>автора</a:t>
            </a:r>
            <a:r>
              <a:rPr lang="en-US" sz="8000" b="1">
                <a:solidFill>
                  <a:schemeClr val="bg2"/>
                </a:solidFill>
              </a:rPr>
              <a:t>?</a:t>
            </a:r>
            <a:endParaRPr lang="ru-RU" sz="8000" b="1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6150"/>
                            </p:stCondLst>
                            <p:childTnLst>
                              <p:par>
                                <p:cTn id="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665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3400"/>
                            </p:stCondLst>
                            <p:childTnLst>
                              <p:par>
                                <p:cTn id="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39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99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4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7225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7725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225"/>
                            </p:stCondLst>
                            <p:childTnLst>
                              <p:par>
                                <p:cTn id="3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  <p:bldP spid="6154" grpId="0" autoUpdateAnimBg="0"/>
      <p:bldP spid="6155" grpId="0" autoUpdateAnimBg="0"/>
      <p:bldP spid="6156" grpId="0" autoUpdateAnimBg="0"/>
      <p:bldP spid="6157" grpId="0" autoUpdateAnimBg="0"/>
      <p:bldP spid="6158" grpId="0" autoUpdateAnimBg="0"/>
      <p:bldP spid="6159" grpId="0" autoUpdateAnimBg="0"/>
      <p:bldP spid="6160" grpId="0" autoUpdateAnimBg="0"/>
      <p:bldP spid="6161" grpId="0" animBg="1" autoUpdateAnimBg="0"/>
      <p:bldP spid="616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Результат!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696200" cy="4953000"/>
          </a:xfrm>
        </p:spPr>
        <p:txBody>
          <a:bodyPr/>
          <a:lstStyle/>
          <a:p>
            <a:pPr eaLnBrk="1" hangingPunct="1">
              <a:buFont typeface="Symbol" pitchFamily="18" charset="2"/>
              <a:buNone/>
              <a:defRPr/>
            </a:pP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 пусть простит нам автор, но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мы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попробуем перевести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его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произведение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привычную для человека десятичную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систему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счисления. </a:t>
            </a:r>
          </a:p>
          <a:p>
            <a:pPr algn="ctr" eaLnBrk="1" hangingPunct="1">
              <a:buFont typeface="Symbol" pitchFamily="18" charset="2"/>
              <a:buNone/>
              <a:defRPr/>
            </a:pPr>
            <a:r>
              <a:rPr lang="ru-RU" sz="4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(на соавторство не претендуем)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295400" y="533400"/>
            <a:ext cx="5410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Ей было лишь </a:t>
            </a:r>
            <a:r>
              <a:rPr lang="ru-RU" b="1">
                <a:solidFill>
                  <a:schemeClr val="hlink"/>
                </a:solidFill>
                <a:latin typeface="Monotype Corsiva" pitchFamily="66" charset="0"/>
              </a:rPr>
              <a:t>12</a:t>
            </a: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 лет:</a:t>
            </a:r>
            <a:br>
              <a:rPr lang="ru-RU" b="1">
                <a:solidFill>
                  <a:schemeClr val="tx2"/>
                </a:solidFill>
                <a:latin typeface="Monotype Corsiva" pitchFamily="66" charset="0"/>
              </a:rPr>
            </a:b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Она всего-лишь две недели в </a:t>
            </a:r>
            <a:r>
              <a:rPr lang="ru-RU" b="1">
                <a:solidFill>
                  <a:schemeClr val="hlink"/>
                </a:solidFill>
                <a:latin typeface="Monotype Corsiva" pitchFamily="66" charset="0"/>
              </a:rPr>
              <a:t>5</a:t>
            </a: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 класс ходила.</a:t>
            </a:r>
            <a:br>
              <a:rPr lang="ru-RU" b="1">
                <a:solidFill>
                  <a:schemeClr val="tx2"/>
                </a:solidFill>
                <a:latin typeface="Monotype Corsiva" pitchFamily="66" charset="0"/>
              </a:rPr>
            </a:b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В портфеле по </a:t>
            </a:r>
            <a:r>
              <a:rPr lang="ru-RU" b="1">
                <a:solidFill>
                  <a:schemeClr val="hlink"/>
                </a:solidFill>
                <a:latin typeface="Monotype Corsiva" pitchFamily="66" charset="0"/>
              </a:rPr>
              <a:t>4</a:t>
            </a: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 книги в день  носила.</a:t>
            </a:r>
            <a:br>
              <a:rPr lang="ru-RU" b="1">
                <a:solidFill>
                  <a:schemeClr val="tx2"/>
                </a:solidFill>
                <a:latin typeface="Monotype Corsiva" pitchFamily="66" charset="0"/>
              </a:rPr>
            </a:b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Все это правда, а не бред.</a:t>
            </a:r>
          </a:p>
        </p:txBody>
      </p:sp>
      <p:sp>
        <p:nvSpPr>
          <p:cNvPr id="28675" name="Text Box 3"/>
          <p:cNvSpPr>
            <a:spLocks noChangeArrowheads="1"/>
          </p:cNvSpPr>
          <p:nvPr>
            <p:ph type="title"/>
          </p:nvPr>
        </p:nvSpPr>
        <p:spPr>
          <a:xfrm>
            <a:off x="4343400" y="1981200"/>
            <a:ext cx="4572000" cy="1524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>
              <a:spcBef>
                <a:spcPct val="50000"/>
              </a:spcBef>
            </a:pPr>
            <a:r>
              <a:rPr lang="ru-RU" sz="2400" b="1" smtClean="0">
                <a:latin typeface="Monotype Corsiva" pitchFamily="66" charset="0"/>
              </a:rPr>
              <a:t>Не 100, не 200, а лишь </a:t>
            </a:r>
            <a:r>
              <a:rPr lang="ru-RU" sz="2400" b="1" smtClean="0">
                <a:solidFill>
                  <a:schemeClr val="hlink"/>
                </a:solidFill>
                <a:latin typeface="Monotype Corsiva" pitchFamily="66" charset="0"/>
              </a:rPr>
              <a:t>пара</a:t>
            </a:r>
            <a:r>
              <a:rPr lang="ru-RU" sz="2400" b="1" smtClean="0">
                <a:latin typeface="Monotype Corsiva" pitchFamily="66" charset="0"/>
              </a:rPr>
              <a:t> ног, </a:t>
            </a:r>
            <a:br>
              <a:rPr lang="ru-RU" sz="2400" b="1" smtClean="0">
                <a:latin typeface="Monotype Corsiva" pitchFamily="66" charset="0"/>
              </a:rPr>
            </a:br>
            <a:r>
              <a:rPr lang="ru-RU" sz="2400" b="1" smtClean="0">
                <a:latin typeface="Monotype Corsiva" pitchFamily="66" charset="0"/>
              </a:rPr>
              <a:t>пыля шагали по дороге</a:t>
            </a:r>
            <a:br>
              <a:rPr lang="ru-RU" sz="2400" b="1" smtClean="0">
                <a:latin typeface="Monotype Corsiva" pitchFamily="66" charset="0"/>
              </a:rPr>
            </a:br>
            <a:r>
              <a:rPr lang="ru-RU" sz="2400" b="1" smtClean="0">
                <a:latin typeface="Monotype Corsiva" pitchFamily="66" charset="0"/>
              </a:rPr>
              <a:t>За ней всегда бежал щенок</a:t>
            </a:r>
            <a:br>
              <a:rPr lang="ru-RU" sz="2400" b="1" smtClean="0">
                <a:latin typeface="Monotype Corsiva" pitchFamily="66" charset="0"/>
              </a:rPr>
            </a:br>
            <a:r>
              <a:rPr lang="ru-RU" sz="2400" b="1" smtClean="0">
                <a:latin typeface="Monotype Corsiva" pitchFamily="66" charset="0"/>
              </a:rPr>
              <a:t>С одним хвостом, зато </a:t>
            </a:r>
            <a:r>
              <a:rPr lang="ru-RU" sz="2400" b="1" smtClean="0">
                <a:solidFill>
                  <a:schemeClr val="hlink"/>
                </a:solidFill>
                <a:latin typeface="Monotype Corsiva" pitchFamily="66" charset="0"/>
              </a:rPr>
              <a:t>четвероногий</a:t>
            </a:r>
            <a:r>
              <a:rPr lang="ru-RU" sz="2400" b="1" smtClean="0">
                <a:latin typeface="Monotype Corsiva" pitchFamily="66" charset="0"/>
              </a:rPr>
              <a:t>.</a:t>
            </a:r>
            <a:br>
              <a:rPr lang="ru-RU" sz="2400" b="1" smtClean="0">
                <a:latin typeface="Monotype Corsiva" pitchFamily="66" charset="0"/>
              </a:rPr>
            </a:br>
            <a:endParaRPr lang="ru-RU" sz="2400" b="1" smtClean="0">
              <a:latin typeface="Monotype Corsiva" pitchFamily="66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333500" y="3400425"/>
            <a:ext cx="39084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Она ловила каждый звук</a:t>
            </a:r>
            <a:br>
              <a:rPr lang="ru-RU" b="1">
                <a:solidFill>
                  <a:schemeClr val="tx2"/>
                </a:solidFill>
                <a:latin typeface="Monotype Corsiva" pitchFamily="66" charset="0"/>
              </a:rPr>
            </a:b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Своими детскими </a:t>
            </a:r>
            <a:r>
              <a:rPr lang="ru-RU" b="1">
                <a:solidFill>
                  <a:schemeClr val="hlink"/>
                </a:solidFill>
                <a:latin typeface="Monotype Corsiva" pitchFamily="66" charset="0"/>
              </a:rPr>
              <a:t>двумя</a:t>
            </a: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 ушами,</a:t>
            </a:r>
            <a:br>
              <a:rPr lang="ru-RU" b="1">
                <a:solidFill>
                  <a:schemeClr val="tx2"/>
                </a:solidFill>
                <a:latin typeface="Monotype Corsiva" pitchFamily="66" charset="0"/>
              </a:rPr>
            </a:b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И </a:t>
            </a:r>
            <a:r>
              <a:rPr lang="ru-RU" b="1">
                <a:solidFill>
                  <a:schemeClr val="hlink"/>
                </a:solidFill>
                <a:latin typeface="Monotype Corsiva" pitchFamily="66" charset="0"/>
              </a:rPr>
              <a:t>пара</a:t>
            </a: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 загорелых рук</a:t>
            </a:r>
            <a:br>
              <a:rPr lang="ru-RU" b="1">
                <a:solidFill>
                  <a:schemeClr val="tx2"/>
                </a:solidFill>
                <a:latin typeface="Monotype Corsiva" pitchFamily="66" charset="0"/>
              </a:rPr>
            </a:b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Портфель и поводок держали.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724400" y="4964113"/>
            <a:ext cx="35337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И </a:t>
            </a:r>
            <a:r>
              <a:rPr lang="ru-RU" b="1">
                <a:solidFill>
                  <a:schemeClr val="hlink"/>
                </a:solidFill>
                <a:latin typeface="Monotype Corsiva" pitchFamily="66" charset="0"/>
              </a:rPr>
              <a:t>двое</a:t>
            </a: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 темно-серых глаз</a:t>
            </a:r>
            <a:br>
              <a:rPr lang="ru-RU" b="1">
                <a:solidFill>
                  <a:schemeClr val="tx2"/>
                </a:solidFill>
                <a:latin typeface="Monotype Corsiva" pitchFamily="66" charset="0"/>
              </a:rPr>
            </a:b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Оглядывали мир привычно.</a:t>
            </a:r>
            <a:br>
              <a:rPr lang="ru-RU" b="1">
                <a:solidFill>
                  <a:schemeClr val="tx2"/>
                </a:solidFill>
                <a:latin typeface="Monotype Corsiva" pitchFamily="66" charset="0"/>
              </a:rPr>
            </a:b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И стало все совсем обычным,</a:t>
            </a:r>
            <a:br>
              <a:rPr lang="ru-RU" b="1">
                <a:solidFill>
                  <a:schemeClr val="tx2"/>
                </a:solidFill>
                <a:latin typeface="Monotype Corsiva" pitchFamily="66" charset="0"/>
              </a:rPr>
            </a:br>
            <a:r>
              <a:rPr lang="ru-RU" b="1">
                <a:solidFill>
                  <a:schemeClr val="tx2"/>
                </a:solidFill>
                <a:latin typeface="Monotype Corsiva" pitchFamily="66" charset="0"/>
              </a:rPr>
              <a:t>Ведь мы-же поняли рассказ.</a:t>
            </a:r>
            <a:endParaRPr lang="ru-RU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7696200" y="381000"/>
            <a:ext cx="5905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9600">
                <a:solidFill>
                  <a:schemeClr val="hlink"/>
                </a:solidFill>
              </a:rPr>
              <a:t>!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133600" y="1949450"/>
            <a:ext cx="5905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9600">
                <a:solidFill>
                  <a:schemeClr val="hlink"/>
                </a:solidFill>
              </a:rPr>
              <a:t>!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133600" y="4800600"/>
            <a:ext cx="5905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9600">
                <a:solidFill>
                  <a:schemeClr val="hlink"/>
                </a:solidFill>
              </a:rPr>
              <a:t>!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132513" y="3429000"/>
            <a:ext cx="5905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9600">
                <a:solidFill>
                  <a:schemeClr val="hlink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7875"/>
                            </p:stCondLst>
                            <p:childTnLst>
                              <p:par>
                                <p:cTn id="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8375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63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29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34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225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autoUpdateAnimBg="0"/>
      <p:bldP spid="28676" grpId="0" autoUpdateAnimBg="0"/>
      <p:bldP spid="28677" grpId="0" autoUpdateAnimBg="0"/>
      <p:bldP spid="28678" grpId="0" autoUpdateAnimBg="0"/>
      <p:bldP spid="28679" grpId="0" autoUpdateAnimBg="0"/>
      <p:bldP spid="28680" grpId="0" autoUpdateAnimBg="0"/>
      <p:bldP spid="2868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603500"/>
            <a:ext cx="8001000" cy="12065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продолжение следует…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Гипотеза 1</a:t>
            </a:r>
            <a:r>
              <a:rPr lang="en-US" smtClean="0"/>
              <a:t>:</a:t>
            </a:r>
            <a:endParaRPr lang="ru-RU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None/>
              <a:defRPr/>
            </a:pP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 словах автора нет смысла –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числа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используются вне всяких законов и правил, лишь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рифмы 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или красного словца</a:t>
            </a:r>
            <a:r>
              <a:rPr lang="en-US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  <a:endParaRPr lang="ru-RU" sz="4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Symbol" pitchFamily="18" charset="2"/>
              <a:buNone/>
              <a:defRPr/>
            </a:pPr>
            <a:endParaRPr lang="ru-RU" sz="4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Гипотеза 2</a:t>
            </a:r>
            <a:r>
              <a:rPr lang="en-US" smtClean="0"/>
              <a:t>:</a:t>
            </a:r>
            <a:endParaRPr lang="ru-RU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None/>
              <a:defRPr/>
            </a:pP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 своем произведении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автор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описывает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неизвестных нам живых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существ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или известных – но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генетическими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мутациями</a:t>
            </a:r>
            <a:r>
              <a:rPr lang="en-US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  <a:endParaRPr lang="ru-RU" sz="4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Symbol" pitchFamily="18" charset="2"/>
              <a:buNone/>
              <a:defRPr/>
            </a:pPr>
            <a:endParaRPr lang="ru-RU" sz="4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Гипотеза 3</a:t>
            </a:r>
            <a:r>
              <a:rPr lang="en-US" smtClean="0"/>
              <a:t>:</a:t>
            </a:r>
            <a:endParaRPr lang="ru-RU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None/>
              <a:defRPr/>
            </a:pP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 словах автор использует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счет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который действительно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существует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но нам пока неизвестен</a:t>
            </a:r>
            <a:r>
              <a:rPr lang="en-US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  <a:endParaRPr lang="ru-RU" sz="4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Symbol" pitchFamily="18" charset="2"/>
              <a:buNone/>
              <a:defRPr/>
            </a:pPr>
            <a:endParaRPr lang="ru-RU" sz="4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Анализ текста автора…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772400" cy="2362200"/>
          </a:xfrm>
        </p:spPr>
        <p:txBody>
          <a:bodyPr/>
          <a:lstStyle/>
          <a:p>
            <a:pPr eaLnBrk="1" hangingPunct="1">
              <a:buFont typeface="Symbol" pitchFamily="18" charset="2"/>
              <a:buNone/>
              <a:defRPr/>
            </a:pP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Однозначно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из стихотворения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можно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извлечь следующие данные</a:t>
            </a:r>
            <a:r>
              <a:rPr lang="en-US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ru-RU" sz="4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Symbol" pitchFamily="18" charset="2"/>
              <a:buNone/>
              <a:defRPr/>
            </a:pPr>
            <a:endParaRPr lang="ru-RU" sz="4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Symbol" pitchFamily="18" charset="2"/>
              <a:buNone/>
              <a:defRPr/>
            </a:pPr>
            <a:endParaRPr lang="ru-RU" sz="4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7446" name="Group 38"/>
          <p:cNvGraphicFramePr>
            <a:graphicFrameLocks noGrp="1"/>
          </p:cNvGraphicFramePr>
          <p:nvPr/>
        </p:nvGraphicFramePr>
        <p:xfrm>
          <a:off x="1676400" y="3448050"/>
          <a:ext cx="6096000" cy="3108852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У автора…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В жизни…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…десятком ног…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Две ноги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…зато стоногий.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Четыре ноги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…десятью ушами.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Два уха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… 10 … рук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Две руки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…10 … глаз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Два глаза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Вывод 1</a:t>
            </a:r>
            <a:r>
              <a:rPr lang="en-US" smtClean="0"/>
              <a:t>:</a:t>
            </a:r>
            <a:endParaRPr lang="ru-RU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None/>
              <a:defRPr/>
            </a:pP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Если у автора некто </a:t>
            </a:r>
            <a:r>
              <a:rPr lang="en-US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ОНА</a:t>
            </a:r>
            <a:r>
              <a:rPr lang="en-US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не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генной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мутации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то у автора 10 – это наше 2,        а его 100 – это наше 4.</a:t>
            </a:r>
          </a:p>
          <a:p>
            <a:pPr eaLnBrk="1" hangingPunct="1">
              <a:buFont typeface="Symbol" pitchFamily="18" charset="2"/>
              <a:buNone/>
              <a:defRPr/>
            </a:pP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Однако странно это…</a:t>
            </a:r>
          </a:p>
          <a:p>
            <a:pPr eaLnBrk="1" hangingPunct="1">
              <a:buFont typeface="Symbol" pitchFamily="18" charset="2"/>
              <a:buNone/>
              <a:defRPr/>
            </a:pPr>
            <a:endParaRPr lang="ru-RU" sz="4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Вывод 2</a:t>
            </a:r>
            <a:r>
              <a:rPr lang="en-US" smtClean="0"/>
              <a:t>:</a:t>
            </a:r>
            <a:endParaRPr lang="ru-RU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None/>
              <a:defRPr/>
            </a:pP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Бросается в глаза, что автор для записи чисел использует только две цифры</a:t>
            </a:r>
            <a:r>
              <a:rPr lang="en-US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и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eaLnBrk="1" hangingPunct="1">
              <a:buFont typeface="Symbol" pitchFamily="18" charset="2"/>
              <a:buNone/>
              <a:defRPr/>
            </a:pP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 может так считают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инопланетяне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одним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пальцем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на каждой руке</a:t>
            </a:r>
            <a:r>
              <a:rPr lang="en-US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4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Вопрос</a:t>
            </a:r>
            <a:r>
              <a:rPr lang="en-US" smtClean="0"/>
              <a:t>?</a:t>
            </a:r>
            <a:endParaRPr lang="ru-RU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696200" cy="4953000"/>
          </a:xfrm>
        </p:spPr>
        <p:txBody>
          <a:bodyPr/>
          <a:lstStyle/>
          <a:p>
            <a:pPr eaLnBrk="1" hangingPunct="1">
              <a:buFont typeface="Symbol" pitchFamily="18" charset="2"/>
              <a:buNone/>
              <a:defRPr/>
            </a:pP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Так с чем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мы имеем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дело, с инопланетной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математикой</a:t>
            </a:r>
            <a:r>
              <a:rPr lang="ru-RU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или поэт действительно воспел генетического </a:t>
            </a:r>
            <a:r>
              <a:rPr lang="ru-RU" sz="4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мутанта</a:t>
            </a:r>
            <a:r>
              <a:rPr lang="en-US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4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жавый замок">
  <a:themeElements>
    <a:clrScheme name="Ржавый замок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Ржавый замок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Ржавый замок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жавый замок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жавый замок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жавый замок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жавый замок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жавый замок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Designs\Ржавый замок.pot</Template>
  <TotalTime>362</TotalTime>
  <Words>641</Words>
  <Application>Microsoft Office PowerPoint</Application>
  <PresentationFormat>Экран (4:3)</PresentationFormat>
  <Paragraphs>81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Times New Roman</vt:lpstr>
      <vt:lpstr>Arial</vt:lpstr>
      <vt:lpstr>Symbol</vt:lpstr>
      <vt:lpstr>Monotype Corsiva</vt:lpstr>
      <vt:lpstr>Verdana</vt:lpstr>
      <vt:lpstr>Ржавый замок</vt:lpstr>
      <vt:lpstr>Когда 2 * 2 =10?</vt:lpstr>
      <vt:lpstr>Когда пыля десятком ног,  она шагала по дороге За ней всегда бежал щенок С одним хвостом, зато стоногий. </vt:lpstr>
      <vt:lpstr>Гипотеза 1:</vt:lpstr>
      <vt:lpstr>Гипотеза 2:</vt:lpstr>
      <vt:lpstr>Гипотеза 3:</vt:lpstr>
      <vt:lpstr>Анализ текста автора…</vt:lpstr>
      <vt:lpstr>Вывод 1:</vt:lpstr>
      <vt:lpstr>Вывод 2:</vt:lpstr>
      <vt:lpstr>Вопрос?</vt:lpstr>
      <vt:lpstr>Любите книгу – источник знания!</vt:lpstr>
      <vt:lpstr>Системы счисления?</vt:lpstr>
      <vt:lpstr>Двоичная СС?</vt:lpstr>
      <vt:lpstr>Достоинства двоичной СС?</vt:lpstr>
      <vt:lpstr>Недостатки двоичной СС?</vt:lpstr>
      <vt:lpstr>Так зачем нужна двоичная СС?</vt:lpstr>
      <vt:lpstr>Двоичная - Десятичная?</vt:lpstr>
      <vt:lpstr>Пример 1</vt:lpstr>
      <vt:lpstr>Пример 2</vt:lpstr>
      <vt:lpstr>Пример 3</vt:lpstr>
      <vt:lpstr>Результат!</vt:lpstr>
      <vt:lpstr>Не 100, не 200, а лишь пара ног,  пыля шагали по дороге За ней всегда бежал щенок С одним хвостом, зато четвероногий. </vt:lpstr>
      <vt:lpstr>продолжение следует…</vt:lpstr>
    </vt:vector>
  </TitlesOfParts>
  <Company>msa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Когда 2 * 2 =10?</dc:title>
  <dc:creator>msa</dc:creator>
  <cp:lastModifiedBy>Вит</cp:lastModifiedBy>
  <cp:revision>24</cp:revision>
  <dcterms:created xsi:type="dcterms:W3CDTF">2005-05-24T05:01:47Z</dcterms:created>
  <dcterms:modified xsi:type="dcterms:W3CDTF">2019-07-04T08:11:15Z</dcterms:modified>
</cp:coreProperties>
</file>